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1381" r:id="rId3"/>
    <p:sldId id="1550" r:id="rId4"/>
    <p:sldId id="262" r:id="rId5"/>
    <p:sldId id="1372" r:id="rId6"/>
    <p:sldId id="1551" r:id="rId7"/>
    <p:sldId id="1379" r:id="rId8"/>
    <p:sldId id="1552" r:id="rId9"/>
    <p:sldId id="1537" r:id="rId10"/>
    <p:sldId id="1538" r:id="rId11"/>
    <p:sldId id="1539" r:id="rId12"/>
    <p:sldId id="1540" r:id="rId13"/>
    <p:sldId id="1541" r:id="rId14"/>
    <p:sldId id="494" r:id="rId15"/>
    <p:sldId id="492" r:id="rId16"/>
    <p:sldId id="1387" r:id="rId17"/>
    <p:sldId id="1553" r:id="rId18"/>
    <p:sldId id="1502" r:id="rId19"/>
    <p:sldId id="1555" r:id="rId20"/>
    <p:sldId id="1556" r:id="rId21"/>
    <p:sldId id="1557" r:id="rId22"/>
    <p:sldId id="1558" r:id="rId23"/>
    <p:sldId id="477" r:id="rId24"/>
    <p:sldId id="1543" r:id="rId25"/>
    <p:sldId id="1545" r:id="rId26"/>
    <p:sldId id="1546" r:id="rId27"/>
    <p:sldId id="1559" r:id="rId28"/>
    <p:sldId id="1560" r:id="rId29"/>
    <p:sldId id="474" r:id="rId30"/>
    <p:sldId id="1561" r:id="rId31"/>
    <p:sldId id="1549" r:id="rId32"/>
    <p:sldId id="1544" r:id="rId33"/>
    <p:sldId id="1547" r:id="rId34"/>
    <p:sldId id="1562" r:id="rId35"/>
    <p:sldId id="1542" r:id="rId36"/>
    <p:sldId id="1554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6096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12192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18288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24384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30480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36576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42672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48768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5486400" marR="0" indent="-609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Pct val="123000"/>
      <a:buFontTx/>
      <a:buChar char="•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5"/>
    <p:restoredTop sz="94681"/>
  </p:normalViewPr>
  <p:slideViewPr>
    <p:cSldViewPr snapToGrid="0">
      <p:cViewPr>
        <p:scale>
          <a:sx n="50" d="100"/>
          <a:sy n="50" d="100"/>
        </p:scale>
        <p:origin x="3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 would like to thank you for your attention, the search committee, and GSE for the opportunity to discuss my work</a:t>
            </a:r>
          </a:p>
          <a:p>
            <a:r>
              <a:t>I am really honored to be here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Dos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.. Vou tartar de um </a:t>
            </a:r>
            <a:r>
              <a:rPr lang="en-US" dirty="0" err="1"/>
              <a:t>estilos</a:t>
            </a:r>
            <a:r>
              <a:rPr lang="en-US" dirty="0"/>
              <a:t> </a:t>
            </a:r>
            <a:r>
              <a:rPr lang="en-US" dirty="0" err="1"/>
              <a:t>especifico</a:t>
            </a:r>
            <a:r>
              <a:rPr lang="en-US" dirty="0"/>
              <a:t> .. </a:t>
            </a:r>
            <a:r>
              <a:rPr lang="en-US" dirty="0" err="1"/>
              <a:t>Aquiescence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Riley </a:t>
            </a:r>
          </a:p>
        </p:txBody>
      </p:sp>
    </p:spTree>
    <p:extLst>
      <p:ext uri="{BB962C8B-B14F-4D97-AF65-F5344CB8AC3E}">
        <p14:creationId xmlns:p14="http://schemas.microsoft.com/office/powerpoint/2010/main" val="1673029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what we measure but we don’t know exactly what it is</a:t>
            </a:r>
          </a:p>
          <a:p>
            <a:endParaRPr lang="en-US" dirty="0"/>
          </a:p>
          <a:p>
            <a:r>
              <a:rPr lang="en-US" dirty="0"/>
              <a:t>The two aspects are important because they are systematic errors that we want to get rid of in order to have a better measure of the trait !!</a:t>
            </a:r>
          </a:p>
        </p:txBody>
      </p:sp>
    </p:spTree>
    <p:extLst>
      <p:ext uri="{BB962C8B-B14F-4D97-AF65-F5344CB8AC3E}">
        <p14:creationId xmlns:p14="http://schemas.microsoft.com/office/powerpoint/2010/main" val="159278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Acquiescence (agreement regardless of content)</a:t>
            </a:r>
          </a:p>
          <a:p>
            <a:r>
              <a:t>The reverse is also true (as in inconsistent disagreement)</a:t>
            </a:r>
          </a:p>
          <a:p>
            <a:r>
              <a:t>We can create an index: consistent responses are equal to 3 (2,5) and inconsistent responses are those that deviate from 3 (above or below)</a:t>
            </a:r>
          </a:p>
          <a:p>
            <a:r>
              <a:t>We identified 18 pairs on PISA database and calculated this index.</a:t>
            </a:r>
          </a:p>
          <a:p>
            <a:r>
              <a:t>This score can be associated with several possibilities. One is low motivation/low effort in reading questions</a:t>
            </a:r>
          </a:p>
          <a:p>
            <a:r>
              <a:t>If so it will be related to low achievement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2" name="Shape 7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Sure enough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what we measure but we don’t know exactly what it is</a:t>
            </a:r>
          </a:p>
        </p:txBody>
      </p:sp>
    </p:spTree>
    <p:extLst>
      <p:ext uri="{BB962C8B-B14F-4D97-AF65-F5344CB8AC3E}">
        <p14:creationId xmlns:p14="http://schemas.microsoft.com/office/powerpoint/2010/main" val="236810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9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scores in balanced scales ACQ is automatically cancelled  (</a:t>
            </a:r>
            <a:r>
              <a:rPr lang="en-US" dirty="0" err="1"/>
              <a:t>partialed</a:t>
            </a:r>
            <a:r>
              <a:rPr lang="en-US" dirty="0"/>
              <a:t> out)</a:t>
            </a:r>
          </a:p>
          <a:p>
            <a:r>
              <a:rPr lang="en-US" dirty="0"/>
              <a:t>Item scores are not, You need to do </a:t>
            </a:r>
            <a:r>
              <a:rPr lang="en-US" dirty="0" err="1"/>
              <a:t>mannualy</a:t>
            </a:r>
            <a:r>
              <a:rPr lang="en-US" dirty="0"/>
              <a:t> </a:t>
            </a:r>
          </a:p>
          <a:p>
            <a:r>
              <a:rPr lang="en-US" dirty="0"/>
              <a:t>Unbalanced scales a parcel of ACQ is cancelled but with trait as well . We need manually to average agreement with positive and negative and subtract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321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ia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Autoria e Data</a:t>
            </a:r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Subtítulo da Apresentação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/>
          <a:lstStyle/>
          <a:p>
            <a:fld id="{6F775716-DB4B-9041-94CD-9897B7CAA47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6/25/24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080351" y="13063360"/>
            <a:ext cx="479298" cy="379591"/>
          </a:xfrm>
          <a:prstGeom prst="rect">
            <a:avLst/>
          </a:prstGeom>
        </p:spPr>
        <p:txBody>
          <a:bodyPr/>
          <a:lstStyle/>
          <a:p>
            <a:fld id="{6D8D6EE2-AE5C-4844-8635-58DBE630DDF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9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381250" y="4536281"/>
            <a:ext cx="19621500" cy="4643438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1966942" y="13076008"/>
            <a:ext cx="437620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582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438"/>
            </a:lvl1pPr>
          </a:lstStyle>
          <a:p>
            <a:r>
              <a:t>Texto do Título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25100" indent="-625100"/>
            <a:lvl2pPr marL="1250201" indent="-625100"/>
            <a:lvl3pPr marL="1875301" indent="-625100"/>
            <a:lvl4pPr marL="2500401" indent="-625100"/>
            <a:lvl5pPr marL="3125502" indent="-625100"/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11966942" y="13076008"/>
            <a:ext cx="437620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62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m de perto do topo de um balão de ar quente visto de cima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Título da Apresentação</a:t>
            </a:r>
          </a:p>
        </p:txBody>
      </p:sp>
      <p:sp>
        <p:nvSpPr>
          <p:cNvPr id="23" name="Autoria e Dat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Autoria e Data</a:t>
            </a:r>
          </a:p>
        </p:txBody>
      </p:sp>
      <p:sp>
        <p:nvSpPr>
          <p:cNvPr id="2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Subtítulo da Apresentação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Foto Alterna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m de perto de um balão de ar quente visto de baixo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Título do Slide</a:t>
            </a:r>
          </a:p>
        </p:txBody>
      </p:sp>
      <p:sp>
        <p:nvSpPr>
          <p:cNvPr id="34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o Slid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43" name="Subtítulo do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do Slide</a:t>
            </a:r>
          </a:p>
        </p:txBody>
      </p:sp>
      <p:sp>
        <p:nvSpPr>
          <p:cNvPr id="44" name="Nível de Corpo Um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ítulo do Slid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do Slide</a:t>
            </a:r>
          </a:p>
        </p:txBody>
      </p:sp>
      <p:sp>
        <p:nvSpPr>
          <p:cNvPr id="61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alões de ar quente vistos de baixo sob céu azul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do Slide</a:t>
            </a:r>
          </a:p>
        </p:txBody>
      </p:sp>
      <p:sp>
        <p:nvSpPr>
          <p:cNvPr id="6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ível de Corpo Um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ções do fato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Informações do fato</a:t>
            </a:r>
          </a:p>
        </p:txBody>
      </p:sp>
      <p:sp>
        <p:nvSpPr>
          <p:cNvPr id="10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alões de ar quente vistos de baixo sob céu azul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m de perto do topo de um balão de ar quente visto de cima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alões de ar quente vistos de baixo sob céu azul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alões de ar quente vistos de baixo sob céu azul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o Slid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Título do Slide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com marcadores do slide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SzTx/>
              <a:buNone/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66" r:id="rId12"/>
    <p:sldLayoutId id="2147483667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clipartpanda.com/categories/inside-clip-ar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Understanding and assessing social and emotional learning in schools."/>
          <p:cNvSpPr txBox="1">
            <a:spLocks noGrp="1"/>
          </p:cNvSpPr>
          <p:nvPr>
            <p:ph type="ctrTitle"/>
          </p:nvPr>
        </p:nvSpPr>
        <p:spPr>
          <a:xfrm>
            <a:off x="731898" y="2176365"/>
            <a:ext cx="21971004" cy="268584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170121">
              <a:defRPr sz="10324" spc="-206"/>
            </a:lvl1pPr>
          </a:lstStyle>
          <a:p>
            <a:pPr algn="ctr"/>
            <a:r>
              <a:rPr lang="pt-BR" dirty="0"/>
              <a:t>Workshop: Response Bias in Self-Report </a:t>
            </a:r>
            <a:r>
              <a:rPr lang="pt-BR" dirty="0" err="1"/>
              <a:t>Measurements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Acquiescence</a:t>
            </a:r>
            <a:endParaRPr dirty="0"/>
          </a:p>
        </p:txBody>
      </p:sp>
      <p:sp>
        <p:nvSpPr>
          <p:cNvPr id="153" name="Dr. Ricardo Primi"/>
          <p:cNvSpPr txBox="1">
            <a:spLocks noGrp="1"/>
          </p:cNvSpPr>
          <p:nvPr>
            <p:ph type="subTitle" sz="quarter" idx="1"/>
          </p:nvPr>
        </p:nvSpPr>
        <p:spPr>
          <a:xfrm>
            <a:off x="999754" y="5440245"/>
            <a:ext cx="21703148" cy="577917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Dr. Ricardo </a:t>
            </a:r>
            <a:r>
              <a:rPr lang="pt-BR" sz="4800" dirty="0" err="1">
                <a:solidFill>
                  <a:schemeClr val="bg1">
                    <a:lumMod val="25000"/>
                    <a:lumOff val="75000"/>
                  </a:schemeClr>
                </a:solidFill>
              </a:rPr>
              <a:t>Primi</a:t>
            </a:r>
            <a:endParaRPr lang="pt-BR" sz="4800" dirty="0">
              <a:solidFill>
                <a:schemeClr val="bg1">
                  <a:lumMod val="25000"/>
                  <a:lumOff val="75000"/>
                </a:schemeClr>
              </a:solidFill>
            </a:endParaRPr>
          </a:p>
          <a:p>
            <a:pPr algn="ctr"/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Universidade São Francisco (USF) </a:t>
            </a:r>
            <a:r>
              <a:rPr lang="pt-BR" sz="4800" dirty="0" err="1">
                <a:solidFill>
                  <a:schemeClr val="bg1">
                    <a:lumMod val="25000"/>
                    <a:lumOff val="75000"/>
                  </a:schemeClr>
                </a:solidFill>
              </a:rPr>
              <a:t>and</a:t>
            </a:r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 Ayrton Senna </a:t>
            </a:r>
            <a:r>
              <a:rPr lang="pt-BR" sz="4800" dirty="0" err="1">
                <a:solidFill>
                  <a:schemeClr val="bg1">
                    <a:lumMod val="25000"/>
                    <a:lumOff val="75000"/>
                  </a:schemeClr>
                </a:solidFill>
              </a:rPr>
              <a:t>Institute</a:t>
            </a:r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 Edulab21 (IAS)</a:t>
            </a:r>
          </a:p>
          <a:p>
            <a:pPr algn="ctr"/>
            <a:endParaRPr lang="pt-BR" sz="4800" dirty="0">
              <a:solidFill>
                <a:schemeClr val="bg1">
                  <a:lumMod val="25000"/>
                  <a:lumOff val="75000"/>
                </a:schemeClr>
              </a:solidFill>
            </a:endParaRPr>
          </a:p>
          <a:p>
            <a:pPr algn="ctr"/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Dr. Felipe Valentini</a:t>
            </a:r>
          </a:p>
          <a:p>
            <a:pPr algn="ctr"/>
            <a:r>
              <a:rPr lang="pt-BR" sz="480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Universidade São Francisco (USF)</a:t>
            </a:r>
          </a:p>
        </p:txBody>
      </p:sp>
      <p:pic>
        <p:nvPicPr>
          <p:cNvPr id="155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73" y="10837813"/>
            <a:ext cx="3783932" cy="25076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C0CF191C-6208-3ED9-03A6-AB6B43383F84}"/>
              </a:ext>
            </a:extLst>
          </p:cNvPr>
          <p:cNvGrpSpPr/>
          <p:nvPr/>
        </p:nvGrpSpPr>
        <p:grpSpPr>
          <a:xfrm>
            <a:off x="4199777" y="10837813"/>
            <a:ext cx="3405355" cy="2550669"/>
            <a:chOff x="15573286" y="9808605"/>
            <a:chExt cx="4608108" cy="3451551"/>
          </a:xfrm>
        </p:grpSpPr>
        <p:sp>
          <p:nvSpPr>
            <p:cNvPr id="156" name="Retângulo"/>
            <p:cNvSpPr/>
            <p:nvPr/>
          </p:nvSpPr>
          <p:spPr>
            <a:xfrm>
              <a:off x="15573286" y="9808605"/>
              <a:ext cx="4608108" cy="345155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marL="0" indent="0" algn="ctr" defTabSz="825500">
                <a:lnSpc>
                  <a:spcPct val="100000"/>
                </a:lnSpc>
                <a:spcBef>
                  <a:spcPts val="0"/>
                </a:spcBef>
                <a:buSzTx/>
                <a:buNone/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57" name="logo_sem _fundo.png" descr="logo_sem _fund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5522" y="10324997"/>
              <a:ext cx="4393847" cy="27281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5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E26D13-D391-FC25-A4C4-0C60AFB910D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4530551" y="11752164"/>
            <a:ext cx="8172351" cy="796094"/>
          </a:xfrm>
        </p:spPr>
        <p:txBody>
          <a:bodyPr>
            <a:normAutofit/>
          </a:bodyPr>
          <a:lstStyle/>
          <a:p>
            <a:r>
              <a:rPr lang="en-US" dirty="0"/>
              <a:t>ITC Granada, </a:t>
            </a:r>
            <a:r>
              <a:rPr lang="en-US" dirty="0" err="1"/>
              <a:t>Sapain</a:t>
            </a:r>
            <a:r>
              <a:rPr lang="en-US" dirty="0"/>
              <a:t>, July, 2024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6C1363-DC73-8597-4674-707BEB03E2AE}"/>
              </a:ext>
            </a:extLst>
          </p:cNvPr>
          <p:cNvSpPr txBox="1"/>
          <p:nvPr/>
        </p:nvSpPr>
        <p:spPr>
          <a:xfrm>
            <a:off x="8058150" y="6886575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609600" marR="0" indent="-6096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82A374-99F5-31BA-5619-183225A2B3FC}"/>
              </a:ext>
            </a:extLst>
          </p:cNvPr>
          <p:cNvSpPr txBox="1"/>
          <p:nvPr/>
        </p:nvSpPr>
        <p:spPr>
          <a:xfrm>
            <a:off x="7515225" y="6057900"/>
            <a:ext cx="0" cy="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normAutofit fontScale="25000" lnSpcReduction="20000"/>
          </a:bodyPr>
          <a:lstStyle/>
          <a:p>
            <a:pPr marL="609600" marR="0" indent="-60960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Inconsistent agreement respo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Inconsistent agreement responses</a:t>
            </a:r>
          </a:p>
        </p:txBody>
      </p:sp>
      <p:sp>
        <p:nvSpPr>
          <p:cNvPr id="619" name="index from positive pole vs negative pole items"/>
          <p:cNvSpPr txBox="1">
            <a:spLocks noGrp="1"/>
          </p:cNvSpPr>
          <p:nvPr>
            <p:ph type="body" idx="21"/>
          </p:nvPr>
        </p:nvSpPr>
        <p:spPr>
          <a:xfrm>
            <a:off x="1273244" y="2302088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index from positive pole vs negative pole items</a:t>
            </a:r>
          </a:p>
        </p:txBody>
      </p:sp>
      <p:pic>
        <p:nvPicPr>
          <p:cNvPr id="620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91" y="6746255"/>
            <a:ext cx="4428506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34" y="6593596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onsistent responses"/>
          <p:cNvSpPr txBox="1"/>
          <p:nvPr/>
        </p:nvSpPr>
        <p:spPr>
          <a:xfrm>
            <a:off x="1790170" y="3982369"/>
            <a:ext cx="601949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</a:lvl1pPr>
          </a:lstStyle>
          <a:p>
            <a:r>
              <a:t>Consistent responses</a:t>
            </a:r>
          </a:p>
        </p:txBody>
      </p:sp>
      <p:pic>
        <p:nvPicPr>
          <p:cNvPr id="623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5" y="7814139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5"/>
          <p:cNvSpPr txBox="1"/>
          <p:nvPr/>
        </p:nvSpPr>
        <p:spPr>
          <a:xfrm>
            <a:off x="4288454" y="6056590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sp>
        <p:nvSpPr>
          <p:cNvPr id="625" name="1"/>
          <p:cNvSpPr txBox="1"/>
          <p:nvPr/>
        </p:nvSpPr>
        <p:spPr>
          <a:xfrm>
            <a:off x="1278461" y="7029021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1</a:t>
            </a:r>
          </a:p>
        </p:txBody>
      </p:sp>
      <p:pic>
        <p:nvPicPr>
          <p:cNvPr id="626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90" y="7610523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7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00" y="6746602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594" y="654944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44" y="7814485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4"/>
          <p:cNvSpPr txBox="1"/>
          <p:nvPr/>
        </p:nvSpPr>
        <p:spPr>
          <a:xfrm>
            <a:off x="8274594" y="5990192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4</a:t>
            </a:r>
          </a:p>
        </p:txBody>
      </p:sp>
      <p:sp>
        <p:nvSpPr>
          <p:cNvPr id="631" name="2"/>
          <p:cNvSpPr txBox="1"/>
          <p:nvPr/>
        </p:nvSpPr>
        <p:spPr>
          <a:xfrm>
            <a:off x="6387749" y="7029367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2</a:t>
            </a:r>
          </a:p>
        </p:txBody>
      </p:sp>
      <p:pic>
        <p:nvPicPr>
          <p:cNvPr id="632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77" y="7610870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309" y="6673368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063" y="6498461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153" y="7741252"/>
            <a:ext cx="4530700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3"/>
          <p:cNvSpPr txBox="1"/>
          <p:nvPr/>
        </p:nvSpPr>
        <p:spPr>
          <a:xfrm>
            <a:off x="11754063" y="5939207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3</a:t>
            </a:r>
          </a:p>
        </p:txBody>
      </p:sp>
      <p:sp>
        <p:nvSpPr>
          <p:cNvPr id="637" name="3"/>
          <p:cNvSpPr txBox="1"/>
          <p:nvPr/>
        </p:nvSpPr>
        <p:spPr>
          <a:xfrm>
            <a:off x="11754063" y="6978382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3</a:t>
            </a:r>
          </a:p>
        </p:txBody>
      </p:sp>
      <p:pic>
        <p:nvPicPr>
          <p:cNvPr id="638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7204" y="753763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234" y="6689128"/>
            <a:ext cx="4428506" cy="64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5211" y="6491972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5078" y="7757011"/>
            <a:ext cx="4530701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0378" y="755339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358" y="6690664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0306" y="6538005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5202" y="7758548"/>
            <a:ext cx="4530700" cy="64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071" y="7540365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4"/>
          <p:cNvSpPr txBox="1"/>
          <p:nvPr/>
        </p:nvSpPr>
        <p:spPr>
          <a:xfrm>
            <a:off x="17075013" y="6984872"/>
            <a:ext cx="375565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4</a:t>
            </a:r>
          </a:p>
        </p:txBody>
      </p:sp>
      <p:sp>
        <p:nvSpPr>
          <p:cNvPr id="648" name="2"/>
          <p:cNvSpPr txBox="1"/>
          <p:nvPr/>
        </p:nvSpPr>
        <p:spPr>
          <a:xfrm>
            <a:off x="15515211" y="5824859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2</a:t>
            </a:r>
          </a:p>
        </p:txBody>
      </p:sp>
      <p:sp>
        <p:nvSpPr>
          <p:cNvPr id="649" name="5"/>
          <p:cNvSpPr txBox="1"/>
          <p:nvPr/>
        </p:nvSpPr>
        <p:spPr>
          <a:xfrm>
            <a:off x="22433553" y="7029021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sp>
        <p:nvSpPr>
          <p:cNvPr id="650" name="1"/>
          <p:cNvSpPr txBox="1"/>
          <p:nvPr/>
        </p:nvSpPr>
        <p:spPr>
          <a:xfrm>
            <a:off x="19604470" y="5843246"/>
            <a:ext cx="375565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1</a:t>
            </a:r>
          </a:p>
        </p:txBody>
      </p:sp>
      <p:grpSp>
        <p:nvGrpSpPr>
          <p:cNvPr id="653" name="Grupo"/>
          <p:cNvGrpSpPr/>
          <p:nvPr/>
        </p:nvGrpSpPr>
        <p:grpSpPr>
          <a:xfrm>
            <a:off x="2471156" y="6538005"/>
            <a:ext cx="967207" cy="2840425"/>
            <a:chOff x="0" y="0"/>
            <a:chExt cx="967206" cy="2840423"/>
          </a:xfrm>
        </p:grpSpPr>
        <p:sp>
          <p:nvSpPr>
            <p:cNvPr id="651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52" name="M = 3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</a:t>
              </a:r>
            </a:p>
          </p:txBody>
        </p:sp>
      </p:grpSp>
      <p:grpSp>
        <p:nvGrpSpPr>
          <p:cNvPr id="656" name="Grupo"/>
          <p:cNvGrpSpPr/>
          <p:nvPr/>
        </p:nvGrpSpPr>
        <p:grpSpPr>
          <a:xfrm>
            <a:off x="7035351" y="6387508"/>
            <a:ext cx="967207" cy="2840425"/>
            <a:chOff x="0" y="0"/>
            <a:chExt cx="967206" cy="2840423"/>
          </a:xfrm>
        </p:grpSpPr>
        <p:sp>
          <p:nvSpPr>
            <p:cNvPr id="654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55" name="M = 3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</a:t>
              </a:r>
            </a:p>
          </p:txBody>
        </p:sp>
      </p:grpSp>
      <p:grpSp>
        <p:nvGrpSpPr>
          <p:cNvPr id="659" name="Grupo"/>
          <p:cNvGrpSpPr/>
          <p:nvPr/>
        </p:nvGrpSpPr>
        <p:grpSpPr>
          <a:xfrm>
            <a:off x="11435560" y="6403267"/>
            <a:ext cx="967207" cy="2840425"/>
            <a:chOff x="0" y="0"/>
            <a:chExt cx="967206" cy="2840423"/>
          </a:xfrm>
        </p:grpSpPr>
        <p:sp>
          <p:nvSpPr>
            <p:cNvPr id="657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58" name="M = 3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</a:t>
              </a:r>
            </a:p>
          </p:txBody>
        </p:sp>
      </p:grpSp>
      <p:grpSp>
        <p:nvGrpSpPr>
          <p:cNvPr id="662" name="Grupo"/>
          <p:cNvGrpSpPr/>
          <p:nvPr/>
        </p:nvGrpSpPr>
        <p:grpSpPr>
          <a:xfrm>
            <a:off x="15997924" y="6330033"/>
            <a:ext cx="967207" cy="2840425"/>
            <a:chOff x="0" y="0"/>
            <a:chExt cx="967206" cy="2840423"/>
          </a:xfrm>
        </p:grpSpPr>
        <p:sp>
          <p:nvSpPr>
            <p:cNvPr id="660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61" name="M = 3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</a:t>
              </a:r>
            </a:p>
          </p:txBody>
        </p:sp>
      </p:grpSp>
      <p:grpSp>
        <p:nvGrpSpPr>
          <p:cNvPr id="665" name="Grupo"/>
          <p:cNvGrpSpPr/>
          <p:nvPr/>
        </p:nvGrpSpPr>
        <p:grpSpPr>
          <a:xfrm>
            <a:off x="20728426" y="6279048"/>
            <a:ext cx="967207" cy="2840425"/>
            <a:chOff x="0" y="0"/>
            <a:chExt cx="967206" cy="2840423"/>
          </a:xfrm>
        </p:grpSpPr>
        <p:sp>
          <p:nvSpPr>
            <p:cNvPr id="663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64" name="M = 3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</a:t>
              </a:r>
            </a:p>
          </p:txBody>
        </p:sp>
      </p:grpSp>
      <p:sp>
        <p:nvSpPr>
          <p:cNvPr id="66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Inconsistent agreement respo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Inconsistent agreement responses</a:t>
            </a:r>
          </a:p>
        </p:txBody>
      </p:sp>
      <p:sp>
        <p:nvSpPr>
          <p:cNvPr id="669" name="index from positive pole vs negative pole items"/>
          <p:cNvSpPr txBox="1">
            <a:spLocks noGrp="1"/>
          </p:cNvSpPr>
          <p:nvPr>
            <p:ph type="body" idx="21"/>
          </p:nvPr>
        </p:nvSpPr>
        <p:spPr>
          <a:xfrm>
            <a:off x="1273244" y="2302088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index from positive pole vs negative pole items</a:t>
            </a:r>
          </a:p>
        </p:txBody>
      </p:sp>
      <p:pic>
        <p:nvPicPr>
          <p:cNvPr id="670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0" y="7239750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053" y="7087091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Inconsistent responses"/>
          <p:cNvSpPr txBox="1"/>
          <p:nvPr/>
        </p:nvSpPr>
        <p:spPr>
          <a:xfrm>
            <a:off x="1790170" y="3982369"/>
            <a:ext cx="640354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</a:lvl1pPr>
          </a:lstStyle>
          <a:p>
            <a:r>
              <a:t>Inconsistent responses</a:t>
            </a:r>
          </a:p>
        </p:txBody>
      </p:sp>
      <p:sp>
        <p:nvSpPr>
          <p:cNvPr id="673" name="5"/>
          <p:cNvSpPr txBox="1"/>
          <p:nvPr/>
        </p:nvSpPr>
        <p:spPr>
          <a:xfrm>
            <a:off x="4065973" y="6550085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sp>
        <p:nvSpPr>
          <p:cNvPr id="674" name="When confronted with a problem  I give up easily"/>
          <p:cNvSpPr txBox="1"/>
          <p:nvPr/>
        </p:nvSpPr>
        <p:spPr>
          <a:xfrm>
            <a:off x="659783" y="10219168"/>
            <a:ext cx="5031970" cy="86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buSzTx/>
              <a:buNone/>
              <a:defRPr sz="2600">
                <a:solidFill>
                  <a:schemeClr val="accent5"/>
                </a:solidFill>
              </a:defRPr>
            </a:pPr>
            <a:r>
              <a:t>When confronted with a problem </a:t>
            </a:r>
            <a:br/>
            <a:r>
              <a:t>I give up easily</a:t>
            </a:r>
          </a:p>
        </p:txBody>
      </p:sp>
      <p:sp>
        <p:nvSpPr>
          <p:cNvPr id="675" name="When confronted with a problem  I do more than it is expected of me"/>
          <p:cNvSpPr txBox="1"/>
          <p:nvPr/>
        </p:nvSpPr>
        <p:spPr>
          <a:xfrm>
            <a:off x="430812" y="5506226"/>
            <a:ext cx="5258487" cy="86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buSzTx/>
              <a:buNone/>
              <a:defRPr sz="26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When confronted with a problem </a:t>
            </a:r>
            <a:br/>
            <a:r>
              <a:t>I do more than it is expected of me</a:t>
            </a:r>
          </a:p>
        </p:txBody>
      </p:sp>
      <p:pic>
        <p:nvPicPr>
          <p:cNvPr id="676" name="Imagem" descr="Image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38" y="8419221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2"/>
          <p:cNvSpPr txBox="1"/>
          <p:nvPr/>
        </p:nvSpPr>
        <p:spPr>
          <a:xfrm>
            <a:off x="1582143" y="7634103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2</a:t>
            </a:r>
          </a:p>
        </p:txBody>
      </p:sp>
      <p:pic>
        <p:nvPicPr>
          <p:cNvPr id="678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472" y="821560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Imagem" descr="Image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239" y="8393476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3"/>
          <p:cNvSpPr txBox="1"/>
          <p:nvPr/>
        </p:nvSpPr>
        <p:spPr>
          <a:xfrm>
            <a:off x="7104150" y="7630607"/>
            <a:ext cx="375566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3</a:t>
            </a:r>
          </a:p>
        </p:txBody>
      </p:sp>
      <p:pic>
        <p:nvPicPr>
          <p:cNvPr id="681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291" y="8189861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m" descr="Image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464" y="8402746"/>
            <a:ext cx="4530701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7764" y="8199131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Imagem" descr="Image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6808" y="8252042"/>
            <a:ext cx="4530700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5677" y="8033860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4"/>
          <p:cNvSpPr txBox="1"/>
          <p:nvPr/>
        </p:nvSpPr>
        <p:spPr>
          <a:xfrm>
            <a:off x="12452399" y="7630607"/>
            <a:ext cx="375566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4</a:t>
            </a:r>
          </a:p>
        </p:txBody>
      </p:sp>
      <p:sp>
        <p:nvSpPr>
          <p:cNvPr id="687" name="5"/>
          <p:cNvSpPr txBox="1"/>
          <p:nvPr/>
        </p:nvSpPr>
        <p:spPr>
          <a:xfrm>
            <a:off x="18095159" y="7522516"/>
            <a:ext cx="375565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pic>
        <p:nvPicPr>
          <p:cNvPr id="688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182" y="7275425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25" y="7122766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5"/>
          <p:cNvSpPr txBox="1"/>
          <p:nvPr/>
        </p:nvSpPr>
        <p:spPr>
          <a:xfrm>
            <a:off x="8798345" y="6585760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pic>
        <p:nvPicPr>
          <p:cNvPr id="691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397" y="7246688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7639" y="7094029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5"/>
          <p:cNvSpPr txBox="1"/>
          <p:nvPr/>
        </p:nvSpPr>
        <p:spPr>
          <a:xfrm>
            <a:off x="13151560" y="6557023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pic>
        <p:nvPicPr>
          <p:cNvPr id="69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5072" y="7239751"/>
            <a:ext cx="4428505" cy="64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7314" y="7087092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5"/>
          <p:cNvSpPr txBox="1"/>
          <p:nvPr/>
        </p:nvSpPr>
        <p:spPr>
          <a:xfrm>
            <a:off x="18121233" y="6550085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grpSp>
        <p:nvGrpSpPr>
          <p:cNvPr id="699" name="Grupo"/>
          <p:cNvGrpSpPr/>
          <p:nvPr/>
        </p:nvGrpSpPr>
        <p:grpSpPr>
          <a:xfrm>
            <a:off x="2715886" y="7138706"/>
            <a:ext cx="1270001" cy="3611670"/>
            <a:chOff x="0" y="0"/>
            <a:chExt cx="1270000" cy="3611669"/>
          </a:xfrm>
        </p:grpSpPr>
        <p:sp>
          <p:nvSpPr>
            <p:cNvPr id="697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698" name="M = 3,5"/>
            <p:cNvSpPr/>
            <p:nvPr/>
          </p:nvSpPr>
          <p:spPr>
            <a:xfrm>
              <a:off x="0" y="2341669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normAutofit fontScale="25000" lnSpcReduction="20000"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3,5</a:t>
              </a:r>
            </a:p>
          </p:txBody>
        </p:sp>
      </p:grpSp>
      <p:grpSp>
        <p:nvGrpSpPr>
          <p:cNvPr id="702" name="Grupo"/>
          <p:cNvGrpSpPr/>
          <p:nvPr/>
        </p:nvGrpSpPr>
        <p:grpSpPr>
          <a:xfrm>
            <a:off x="7521602" y="7109969"/>
            <a:ext cx="967207" cy="2840425"/>
            <a:chOff x="0" y="0"/>
            <a:chExt cx="967206" cy="2840423"/>
          </a:xfrm>
        </p:grpSpPr>
        <p:sp>
          <p:nvSpPr>
            <p:cNvPr id="700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01" name="M = 4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4</a:t>
              </a:r>
            </a:p>
          </p:txBody>
        </p:sp>
      </p:grpSp>
      <p:grpSp>
        <p:nvGrpSpPr>
          <p:cNvPr id="705" name="Grupo"/>
          <p:cNvGrpSpPr/>
          <p:nvPr/>
        </p:nvGrpSpPr>
        <p:grpSpPr>
          <a:xfrm>
            <a:off x="12512804" y="6925494"/>
            <a:ext cx="1270001" cy="3611670"/>
            <a:chOff x="0" y="0"/>
            <a:chExt cx="1270000" cy="3611669"/>
          </a:xfrm>
        </p:grpSpPr>
        <p:sp>
          <p:nvSpPr>
            <p:cNvPr id="703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04" name="M = 4,5"/>
            <p:cNvSpPr/>
            <p:nvPr/>
          </p:nvSpPr>
          <p:spPr>
            <a:xfrm>
              <a:off x="0" y="2341669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normAutofit fontScale="25000" lnSpcReduction="20000"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4,5</a:t>
              </a:r>
            </a:p>
          </p:txBody>
        </p:sp>
      </p:grpSp>
      <p:grpSp>
        <p:nvGrpSpPr>
          <p:cNvPr id="708" name="Grupo"/>
          <p:cNvGrpSpPr/>
          <p:nvPr/>
        </p:nvGrpSpPr>
        <p:grpSpPr>
          <a:xfrm>
            <a:off x="17779392" y="6785516"/>
            <a:ext cx="967207" cy="2840424"/>
            <a:chOff x="0" y="0"/>
            <a:chExt cx="967206" cy="2840423"/>
          </a:xfrm>
        </p:grpSpPr>
        <p:sp>
          <p:nvSpPr>
            <p:cNvPr id="706" name="Linha"/>
            <p:cNvSpPr/>
            <p:nvPr/>
          </p:nvSpPr>
          <p:spPr>
            <a:xfrm flipV="1">
              <a:off x="498124" y="0"/>
              <a:ext cx="1" cy="209740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SzTx/>
                <a:buNone/>
                <a:defRPr sz="2400">
                  <a:solidFill>
                    <a:srgbClr val="5E5E5E"/>
                  </a:solidFill>
                </a:defRPr>
              </a:pPr>
              <a:endParaRPr/>
            </a:p>
          </p:txBody>
        </p:sp>
        <p:sp>
          <p:nvSpPr>
            <p:cNvPr id="707" name="M = 5"/>
            <p:cNvSpPr txBox="1"/>
            <p:nvPr/>
          </p:nvSpPr>
          <p:spPr>
            <a:xfrm>
              <a:off x="0" y="2341669"/>
              <a:ext cx="967207" cy="498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normAutofit/>
            </a:bodyPr>
            <a:lstStyle>
              <a:lvl1pPr marL="0" indent="0">
                <a:buSzTx/>
                <a:buNone/>
                <a:defRPr sz="2600"/>
              </a:lvl1pPr>
            </a:lstStyle>
            <a:p>
              <a:r>
                <a:t>M = 5</a:t>
              </a:r>
            </a:p>
          </p:txBody>
        </p:sp>
      </p:grpSp>
      <p:sp>
        <p:nvSpPr>
          <p:cNvPr id="709" name="Linha"/>
          <p:cNvSpPr/>
          <p:nvPr/>
        </p:nvSpPr>
        <p:spPr>
          <a:xfrm>
            <a:off x="795037" y="12412571"/>
            <a:ext cx="17734429" cy="1"/>
          </a:xfrm>
          <a:prstGeom prst="line">
            <a:avLst/>
          </a:prstGeom>
          <a:ln w="88900">
            <a:solidFill>
              <a:schemeClr val="accent1">
                <a:alpha val="58615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710" name="High inconsistent…"/>
          <p:cNvSpPr txBox="1"/>
          <p:nvPr/>
        </p:nvSpPr>
        <p:spPr>
          <a:xfrm>
            <a:off x="16665491" y="11166233"/>
            <a:ext cx="2762505" cy="86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spcBef>
                <a:spcPts val="0"/>
              </a:spcBef>
              <a:buSzTx/>
              <a:buNone/>
              <a:defRPr sz="2600"/>
            </a:pPr>
            <a:r>
              <a:t>High inconsistent </a:t>
            </a:r>
          </a:p>
          <a:p>
            <a:pPr marL="0" indent="0">
              <a:spcBef>
                <a:spcPts val="0"/>
              </a:spcBef>
              <a:buSzTx/>
              <a:buNone/>
              <a:defRPr sz="2600"/>
            </a:pPr>
            <a:r>
              <a:t>agreement</a:t>
            </a:r>
          </a:p>
        </p:txBody>
      </p:sp>
      <p:sp>
        <p:nvSpPr>
          <p:cNvPr id="711" name="Consistent"/>
          <p:cNvSpPr txBox="1"/>
          <p:nvPr/>
        </p:nvSpPr>
        <p:spPr>
          <a:xfrm>
            <a:off x="684811" y="11714872"/>
            <a:ext cx="1698271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spcBef>
                <a:spcPts val="0"/>
              </a:spcBef>
              <a:buSzTx/>
              <a:buNone/>
              <a:defRPr sz="2600"/>
            </a:lvl1pPr>
          </a:lstStyle>
          <a:p>
            <a:r>
              <a:t>Consistent</a:t>
            </a:r>
          </a:p>
        </p:txBody>
      </p:sp>
      <p:sp>
        <p:nvSpPr>
          <p:cNvPr id="71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Inconsistency vs achiev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Inconsistency vs achievement</a:t>
            </a:r>
          </a:p>
        </p:txBody>
      </p:sp>
      <p:sp>
        <p:nvSpPr>
          <p:cNvPr id="717" name="Inconsistency -&gt; low achievem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Inconsistency -&gt; low achievement</a:t>
            </a:r>
          </a:p>
        </p:txBody>
      </p:sp>
      <p:pic>
        <p:nvPicPr>
          <p:cNvPr id="718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074" y="3509698"/>
            <a:ext cx="16081922" cy="9618058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r = -.32"/>
          <p:cNvSpPr txBox="1"/>
          <p:nvPr/>
        </p:nvSpPr>
        <p:spPr>
          <a:xfrm>
            <a:off x="17044593" y="4630138"/>
            <a:ext cx="160843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buSzTx/>
              <a:buNone/>
              <a:defRPr sz="3600"/>
            </a:pPr>
            <a:r>
              <a:rPr i="1"/>
              <a:t>r</a:t>
            </a:r>
            <a:r>
              <a:t> = -.32</a:t>
            </a:r>
          </a:p>
        </p:txBody>
      </p:sp>
      <p:sp>
        <p:nvSpPr>
          <p:cNvPr id="72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Inconsistency vs achievement"/>
          <p:cNvSpPr txBox="1">
            <a:spLocks noGrp="1"/>
          </p:cNvSpPr>
          <p:nvPr>
            <p:ph type="title"/>
          </p:nvPr>
        </p:nvSpPr>
        <p:spPr>
          <a:xfrm>
            <a:off x="1206500" y="641025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Inconsistency vs achievement</a:t>
            </a:r>
          </a:p>
        </p:txBody>
      </p:sp>
      <p:sp>
        <p:nvSpPr>
          <p:cNvPr id="579" name="inconsistency vary by country"/>
          <p:cNvSpPr txBox="1">
            <a:spLocks noGrp="1"/>
          </p:cNvSpPr>
          <p:nvPr>
            <p:ph type="body" idx="21"/>
          </p:nvPr>
        </p:nvSpPr>
        <p:spPr>
          <a:xfrm>
            <a:off x="1250996" y="1956736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inconsistency vary by country</a:t>
            </a:r>
          </a:p>
        </p:txBody>
      </p:sp>
      <p:pic>
        <p:nvPicPr>
          <p:cNvPr id="580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199" y="3629504"/>
            <a:ext cx="17455574" cy="9424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B38E1-CAE5-5348-A773-B5257349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898" y="1067991"/>
            <a:ext cx="15832336" cy="1000125"/>
          </a:xfrm>
        </p:spPr>
        <p:txBody>
          <a:bodyPr>
            <a:noAutofit/>
          </a:bodyPr>
          <a:lstStyle/>
          <a:p>
            <a:r>
              <a:rPr lang="en-US" sz="6750" dirty="0"/>
              <a:t>Note …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339F9-2163-FD42-A145-ABA9B6864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4827" y="2068116"/>
            <a:ext cx="17059275" cy="1025485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In order to measure acquiescence we need negatively phrased items (antonyms)</a:t>
            </a:r>
          </a:p>
          <a:p>
            <a:pPr lvl="1"/>
            <a:r>
              <a:rPr lang="en-US" sz="4500" dirty="0"/>
              <a:t>If you search in the literature if it is worth using negatively phrased items: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</a:t>
            </a:r>
          </a:p>
          <a:p>
            <a:pPr lvl="1"/>
            <a:r>
              <a:rPr lang="en-US" dirty="0"/>
              <a:t>Use of negatively phrased items are difficult to read</a:t>
            </a:r>
          </a:p>
          <a:p>
            <a:pPr lvl="1"/>
            <a:r>
              <a:rPr lang="en-US" dirty="0"/>
              <a:t>They can “cause” problems in internal structure (positive vs negative factors, so that you cannot sum into a singe dimension )</a:t>
            </a:r>
          </a:p>
          <a:p>
            <a:pPr lvl="1"/>
            <a:r>
              <a:rPr lang="en-US" dirty="0"/>
              <a:t>Use of negatively phrased items degrade reliability</a:t>
            </a:r>
          </a:p>
          <a:p>
            <a:r>
              <a:rPr lang="en-US" dirty="0">
                <a:solidFill>
                  <a:srgbClr val="0070C0"/>
                </a:solidFill>
              </a:rPr>
              <a:t>YES</a:t>
            </a:r>
          </a:p>
          <a:p>
            <a:pPr lvl="1"/>
            <a:r>
              <a:rPr lang="en-US" dirty="0"/>
              <a:t>You can calculate acquiescence bias and correct scores and ending up having more valid measures</a:t>
            </a:r>
          </a:p>
          <a:p>
            <a:pPr lvl="1"/>
            <a:r>
              <a:rPr lang="en-US" dirty="0"/>
              <a:t>Yes because you measure the low end of a construct </a:t>
            </a:r>
          </a:p>
        </p:txBody>
      </p:sp>
    </p:spTree>
    <p:extLst>
      <p:ext uri="{BB962C8B-B14F-4D97-AF65-F5344CB8AC3E}">
        <p14:creationId xmlns:p14="http://schemas.microsoft.com/office/powerpoint/2010/main" val="409843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003CD27-B49A-DD47-A80A-041739A2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186" y="1951774"/>
            <a:ext cx="17255588" cy="96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B38E1-CAE5-5348-A773-B5257349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477" y="660797"/>
            <a:ext cx="15832336" cy="1000125"/>
          </a:xfrm>
        </p:spPr>
        <p:txBody>
          <a:bodyPr>
            <a:noAutofit/>
          </a:bodyPr>
          <a:lstStyle/>
          <a:p>
            <a:r>
              <a:rPr lang="en-US" sz="6750" dirty="0"/>
              <a:t>The truth is 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339F9-2163-FD42-A145-ABA9B6864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6768" y="2018109"/>
            <a:ext cx="20538831" cy="11037094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688"/>
              </a:spcBef>
              <a:spcAft>
                <a:spcPts val="844"/>
              </a:spcAft>
            </a:pPr>
            <a:r>
              <a:rPr lang="pt-BR" dirty="0" err="1"/>
              <a:t>Language</a:t>
            </a:r>
            <a:r>
              <a:rPr lang="pt-BR" dirty="0"/>
              <a:t> </a:t>
            </a:r>
            <a:r>
              <a:rPr lang="pt-BR" dirty="0" err="1"/>
              <a:t>issue</a:t>
            </a:r>
            <a:r>
              <a:rPr lang="pt-BR" dirty="0"/>
              <a:t> 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pt-BR" dirty="0"/>
              <a:t>Negative pole </a:t>
            </a:r>
            <a:r>
              <a:rPr lang="pt-BR" dirty="0" err="1"/>
              <a:t>items</a:t>
            </a:r>
            <a:r>
              <a:rPr lang="pt-BR" dirty="0"/>
              <a:t> via </a:t>
            </a:r>
            <a:r>
              <a:rPr lang="pt-BR" b="1" dirty="0" err="1"/>
              <a:t>negations</a:t>
            </a:r>
            <a:r>
              <a:rPr lang="pt-BR" dirty="0"/>
              <a:t>  “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fulfill</a:t>
            </a:r>
            <a:r>
              <a:rPr lang="pt-BR" dirty="0"/>
              <a:t> </a:t>
            </a:r>
            <a:r>
              <a:rPr lang="pt-BR" dirty="0" err="1"/>
              <a:t>tasks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” </a:t>
            </a:r>
            <a:r>
              <a:rPr lang="pt-BR" dirty="0" err="1"/>
              <a:t>vs</a:t>
            </a:r>
            <a:r>
              <a:rPr lang="pt-BR" dirty="0"/>
              <a:t> “</a:t>
            </a:r>
            <a:r>
              <a:rPr lang="pt-BR" dirty="0" err="1"/>
              <a:t>I</a:t>
            </a:r>
            <a:r>
              <a:rPr lang="pt-BR" dirty="0"/>
              <a:t> do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fulfill</a:t>
            </a:r>
            <a:r>
              <a:rPr lang="pt-BR" dirty="0"/>
              <a:t> </a:t>
            </a:r>
            <a:r>
              <a:rPr lang="pt-BR" dirty="0" err="1"/>
              <a:t>tasks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”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pt-BR" dirty="0"/>
              <a:t>Via </a:t>
            </a:r>
            <a:r>
              <a:rPr lang="pt-BR" b="1" dirty="0" err="1"/>
              <a:t>antonyms</a:t>
            </a:r>
            <a:r>
              <a:rPr lang="pt-BR" b="1" dirty="0"/>
              <a:t>/</a:t>
            </a:r>
            <a:r>
              <a:rPr lang="pt-BR" b="1" dirty="0" err="1"/>
              <a:t>asserting</a:t>
            </a:r>
            <a:r>
              <a:rPr lang="pt-BR" b="1" dirty="0"/>
              <a:t> </a:t>
            </a:r>
            <a:r>
              <a:rPr lang="pt-BR" b="1" dirty="0" err="1"/>
              <a:t>opposites</a:t>
            </a:r>
            <a:r>
              <a:rPr lang="pt-BR" dirty="0"/>
              <a:t>, “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difficulties</a:t>
            </a:r>
            <a:r>
              <a:rPr lang="pt-BR" dirty="0"/>
              <a:t> in </a:t>
            </a:r>
            <a:r>
              <a:rPr lang="pt-BR" dirty="0" err="1"/>
              <a:t>fulfilling</a:t>
            </a:r>
            <a:r>
              <a:rPr lang="pt-BR" dirty="0"/>
              <a:t> </a:t>
            </a:r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</a:t>
            </a:r>
            <a:r>
              <a:rPr lang="pt-BR" dirty="0" err="1"/>
              <a:t>promised</a:t>
            </a:r>
            <a:r>
              <a:rPr lang="pt-BR" dirty="0"/>
              <a:t>” </a:t>
            </a:r>
          </a:p>
          <a:p>
            <a:pPr>
              <a:spcBef>
                <a:spcPts val="1688"/>
              </a:spcBef>
              <a:spcAft>
                <a:spcPts val="844"/>
              </a:spcAft>
            </a:pPr>
            <a:endParaRPr lang="en-US" dirty="0"/>
          </a:p>
          <a:p>
            <a:pPr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Internal structure validity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Internal structure is affected suppression effect of acquiescence. 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Unbalanced scales (only positive pole items) are also affected but in a different way with misleading high reliability because of acquiescence inflation effects. 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High reliability may be in part due systematic error variance (construct irrelevant variance)</a:t>
            </a:r>
          </a:p>
          <a:p>
            <a:pPr>
              <a:spcBef>
                <a:spcPts val="1688"/>
              </a:spcBef>
              <a:spcAft>
                <a:spcPts val="844"/>
              </a:spcAft>
            </a:pPr>
            <a:endParaRPr lang="en-US" dirty="0"/>
          </a:p>
          <a:p>
            <a:pPr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Pure measure ?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Acquiescence correction is a “</a:t>
            </a:r>
            <a:r>
              <a:rPr lang="en-US" dirty="0" err="1"/>
              <a:t>partialing</a:t>
            </a:r>
            <a:r>
              <a:rPr lang="en-US" dirty="0"/>
              <a:t> out” mechanism 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At group level (variance). Not at individual level. It mute individual cases with inconsistent responding</a:t>
            </a:r>
          </a:p>
          <a:p>
            <a:pPr lvl="1">
              <a:spcBef>
                <a:spcPts val="1688"/>
              </a:spcBef>
              <a:spcAft>
                <a:spcPts val="844"/>
              </a:spcAft>
            </a:pPr>
            <a:r>
              <a:rPr lang="en-US" dirty="0"/>
              <a:t>Total scores Balanced scales has acquiescence removed while we sum scores so what we see in item factor analysis is not what you get when you go to total scores.</a:t>
            </a:r>
          </a:p>
        </p:txBody>
      </p:sp>
    </p:spTree>
    <p:extLst>
      <p:ext uri="{BB962C8B-B14F-4D97-AF65-F5344CB8AC3E}">
        <p14:creationId xmlns:p14="http://schemas.microsoft.com/office/powerpoint/2010/main" val="9494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Correcting for acquiescence? </a:t>
            </a:r>
          </a:p>
        </p:txBody>
      </p:sp>
    </p:spTree>
    <p:extLst>
      <p:ext uri="{BB962C8B-B14F-4D97-AF65-F5344CB8AC3E}">
        <p14:creationId xmlns:p14="http://schemas.microsoft.com/office/powerpoint/2010/main" val="230771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87753-4966-9845-98C8-CDE35B908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692" y="466738"/>
            <a:ext cx="20105061" cy="2014350"/>
          </a:xfrm>
        </p:spPr>
        <p:txBody>
          <a:bodyPr>
            <a:normAutofit/>
          </a:bodyPr>
          <a:lstStyle/>
          <a:p>
            <a:r>
              <a:rPr lang="en-US" sz="6188" dirty="0"/>
              <a:t>Correcting for acquiescence (removing acquiescence variance from item and scale scores). 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13D01A42-FBAF-CB49-B2ED-912FEB748F5E}"/>
              </a:ext>
            </a:extLst>
          </p:cNvPr>
          <p:cNvCxnSpPr>
            <a:cxnSpLocks/>
          </p:cNvCxnSpPr>
          <p:nvPr/>
        </p:nvCxnSpPr>
        <p:spPr>
          <a:xfrm flipV="1">
            <a:off x="4338172" y="5040707"/>
            <a:ext cx="4309984" cy="2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AB8D246E-9F89-F94C-B2A0-433E419196CC}"/>
              </a:ext>
            </a:extLst>
          </p:cNvPr>
          <p:cNvCxnSpPr>
            <a:cxnSpLocks/>
          </p:cNvCxnSpPr>
          <p:nvPr/>
        </p:nvCxnSpPr>
        <p:spPr>
          <a:xfrm flipV="1">
            <a:off x="4203558" y="6810027"/>
            <a:ext cx="4344996" cy="37538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0BC5C904-8A6A-394F-8BF4-A4C68897810F}"/>
              </a:ext>
            </a:extLst>
          </p:cNvPr>
          <p:cNvCxnSpPr>
            <a:cxnSpLocks/>
          </p:cNvCxnSpPr>
          <p:nvPr/>
        </p:nvCxnSpPr>
        <p:spPr>
          <a:xfrm>
            <a:off x="4621190" y="6142638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232DC9FE-F8AF-1144-AB00-64F003A2932E}"/>
              </a:ext>
            </a:extLst>
          </p:cNvPr>
          <p:cNvCxnSpPr>
            <a:cxnSpLocks/>
          </p:cNvCxnSpPr>
          <p:nvPr/>
        </p:nvCxnSpPr>
        <p:spPr>
          <a:xfrm>
            <a:off x="8123134" y="4357470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6DA69E27-DA5D-6F41-9B75-D13BB9A99DE3}"/>
              </a:ext>
            </a:extLst>
          </p:cNvPr>
          <p:cNvSpPr txBox="1"/>
          <p:nvPr/>
        </p:nvSpPr>
        <p:spPr>
          <a:xfrm>
            <a:off x="4051432" y="5071963"/>
            <a:ext cx="4596724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b="1" dirty="0">
                <a:solidFill>
                  <a:srgbClr val="0070C0"/>
                </a:solidFill>
              </a:rPr>
              <a:t>I am often talkative</a:t>
            </a:r>
            <a:endParaRPr lang="en-US" sz="2532" b="1" dirty="0">
              <a:solidFill>
                <a:srgbClr val="0070C0"/>
              </a:solidFill>
              <a:sym typeface="Helvetica Light"/>
            </a:endParaRP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340A826B-F608-2D4F-97AA-44C38EC0BBC2}"/>
              </a:ext>
            </a:extLst>
          </p:cNvPr>
          <p:cNvSpPr txBox="1"/>
          <p:nvPr/>
        </p:nvSpPr>
        <p:spPr>
          <a:xfrm>
            <a:off x="4101017" y="5440579"/>
            <a:ext cx="1040349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3938" dirty="0"/>
              <a:t>1</a:t>
            </a:r>
            <a:endParaRPr lang="en-US" sz="3938" dirty="0">
              <a:sym typeface="Helvetica Light"/>
            </a:endParaRP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21C6318D-9D85-744C-A6AE-730B23739EE5}"/>
              </a:ext>
            </a:extLst>
          </p:cNvPr>
          <p:cNvSpPr txBox="1"/>
          <p:nvPr/>
        </p:nvSpPr>
        <p:spPr>
          <a:xfrm>
            <a:off x="7597957" y="3769623"/>
            <a:ext cx="1040349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3938" dirty="0">
                <a:sym typeface="Helvetica Light"/>
              </a:rPr>
              <a:t>5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08B22440-21B6-AC4D-8BE1-14241FB084FC}"/>
              </a:ext>
            </a:extLst>
          </p:cNvPr>
          <p:cNvSpPr txBox="1"/>
          <p:nvPr/>
        </p:nvSpPr>
        <p:spPr>
          <a:xfrm>
            <a:off x="5237360" y="6602885"/>
            <a:ext cx="2427820" cy="1422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sz="2532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 am often quiet</a:t>
            </a:r>
            <a:endParaRPr lang="en-US" sz="2532" b="1" dirty="0">
              <a:solidFill>
                <a:schemeClr val="accent5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cxnSp>
        <p:nvCxnSpPr>
          <p:cNvPr id="85" name="Conector de Seta Reta 84">
            <a:extLst>
              <a:ext uri="{FF2B5EF4-FFF2-40B4-BE49-F238E27FC236}">
                <a16:creationId xmlns:a16="http://schemas.microsoft.com/office/drawing/2014/main" id="{17FB2A1A-40E8-9C43-AA79-E78E8697C477}"/>
              </a:ext>
            </a:extLst>
          </p:cNvPr>
          <p:cNvCxnSpPr>
            <a:cxnSpLocks/>
          </p:cNvCxnSpPr>
          <p:nvPr/>
        </p:nvCxnSpPr>
        <p:spPr>
          <a:xfrm flipV="1">
            <a:off x="4324970" y="9743325"/>
            <a:ext cx="4309984" cy="2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40CB0382-4566-4F4A-BE2B-B43B3704C275}"/>
              </a:ext>
            </a:extLst>
          </p:cNvPr>
          <p:cNvCxnSpPr>
            <a:cxnSpLocks/>
          </p:cNvCxnSpPr>
          <p:nvPr/>
        </p:nvCxnSpPr>
        <p:spPr>
          <a:xfrm flipV="1">
            <a:off x="4190356" y="11512645"/>
            <a:ext cx="4344996" cy="37538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D1328626-C4AE-504C-8C82-354BB70D8E5C}"/>
              </a:ext>
            </a:extLst>
          </p:cNvPr>
          <p:cNvCxnSpPr>
            <a:cxnSpLocks/>
          </p:cNvCxnSpPr>
          <p:nvPr/>
        </p:nvCxnSpPr>
        <p:spPr>
          <a:xfrm>
            <a:off x="5572090" y="10922592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Conector de Seta Reta 87">
            <a:extLst>
              <a:ext uri="{FF2B5EF4-FFF2-40B4-BE49-F238E27FC236}">
                <a16:creationId xmlns:a16="http://schemas.microsoft.com/office/drawing/2014/main" id="{B7FCEA30-E8A5-3D44-B477-5C66985B0C94}"/>
              </a:ext>
            </a:extLst>
          </p:cNvPr>
          <p:cNvCxnSpPr>
            <a:cxnSpLocks/>
          </p:cNvCxnSpPr>
          <p:nvPr/>
        </p:nvCxnSpPr>
        <p:spPr>
          <a:xfrm>
            <a:off x="8118132" y="9080520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18953A88-90C3-3E41-9497-DFA2EE859D03}"/>
              </a:ext>
            </a:extLst>
          </p:cNvPr>
          <p:cNvSpPr txBox="1"/>
          <p:nvPr/>
        </p:nvSpPr>
        <p:spPr>
          <a:xfrm>
            <a:off x="4038230" y="9774581"/>
            <a:ext cx="4596724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b="1" dirty="0">
                <a:solidFill>
                  <a:srgbClr val="0070C0"/>
                </a:solidFill>
              </a:rPr>
              <a:t>I am often talkative</a:t>
            </a:r>
            <a:endParaRPr lang="en-US" sz="2532" b="1" dirty="0">
              <a:solidFill>
                <a:srgbClr val="0070C0"/>
              </a:solidFill>
              <a:sym typeface="Helvetica Light"/>
            </a:endParaRP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FA983F62-16D1-5F4F-B6EE-F92F27EF7AAA}"/>
              </a:ext>
            </a:extLst>
          </p:cNvPr>
          <p:cNvSpPr txBox="1"/>
          <p:nvPr/>
        </p:nvSpPr>
        <p:spPr>
          <a:xfrm>
            <a:off x="5248329" y="10239313"/>
            <a:ext cx="1040349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3938" dirty="0">
                <a:sym typeface="Helvetica Light"/>
              </a:rPr>
              <a:t>2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54CF2D1E-5FA0-A049-B980-68BF341AD2F2}"/>
              </a:ext>
            </a:extLst>
          </p:cNvPr>
          <p:cNvSpPr txBox="1"/>
          <p:nvPr/>
        </p:nvSpPr>
        <p:spPr>
          <a:xfrm>
            <a:off x="7637237" y="8495911"/>
            <a:ext cx="1040349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3938" dirty="0">
                <a:sym typeface="Helvetica Light"/>
              </a:rPr>
              <a:t>5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0BB342BC-5468-F344-9BBE-38C7B7A4669E}"/>
              </a:ext>
            </a:extLst>
          </p:cNvPr>
          <p:cNvSpPr txBox="1"/>
          <p:nvPr/>
        </p:nvSpPr>
        <p:spPr>
          <a:xfrm>
            <a:off x="5224160" y="11305503"/>
            <a:ext cx="2427820" cy="1422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sz="2532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 am often quiet</a:t>
            </a:r>
            <a:endParaRPr lang="en-US" sz="2532" b="1" dirty="0">
              <a:solidFill>
                <a:schemeClr val="accent5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2EE06852-634B-1C4E-B958-E23D11664552}"/>
              </a:ext>
            </a:extLst>
          </p:cNvPr>
          <p:cNvSpPr txBox="1"/>
          <p:nvPr/>
        </p:nvSpPr>
        <p:spPr>
          <a:xfrm>
            <a:off x="10628413" y="4332593"/>
            <a:ext cx="4789774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3938" dirty="0">
                <a:sym typeface="Helvetica Light"/>
              </a:rPr>
              <a:t>5 + 2 = 7/2 = 3.5  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E7343A3E-B69D-C04E-83F2-C69714C9F8A2}"/>
              </a:ext>
            </a:extLst>
          </p:cNvPr>
          <p:cNvSpPr txBox="1"/>
          <p:nvPr/>
        </p:nvSpPr>
        <p:spPr>
          <a:xfrm>
            <a:off x="10598282" y="5288587"/>
            <a:ext cx="3481723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3938" dirty="0"/>
              <a:t>3 – 3.5 = -.5</a:t>
            </a:r>
            <a:endParaRPr lang="en-US" sz="3938" dirty="0">
              <a:sym typeface="Helvetica Light"/>
            </a:endParaRPr>
          </a:p>
        </p:txBody>
      </p:sp>
      <p:cxnSp>
        <p:nvCxnSpPr>
          <p:cNvPr id="97" name="Conector de Seta Reta 96">
            <a:extLst>
              <a:ext uri="{FF2B5EF4-FFF2-40B4-BE49-F238E27FC236}">
                <a16:creationId xmlns:a16="http://schemas.microsoft.com/office/drawing/2014/main" id="{D9F61A1A-7AC0-C34D-BFFD-B5EA12BB9BF9}"/>
              </a:ext>
            </a:extLst>
          </p:cNvPr>
          <p:cNvCxnSpPr>
            <a:cxnSpLocks/>
          </p:cNvCxnSpPr>
          <p:nvPr/>
        </p:nvCxnSpPr>
        <p:spPr>
          <a:xfrm flipV="1">
            <a:off x="14358798" y="9743325"/>
            <a:ext cx="4309984" cy="2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4CA80AD6-A27E-6041-8DFF-E31AF5B053CC}"/>
              </a:ext>
            </a:extLst>
          </p:cNvPr>
          <p:cNvCxnSpPr>
            <a:cxnSpLocks/>
          </p:cNvCxnSpPr>
          <p:nvPr/>
        </p:nvCxnSpPr>
        <p:spPr>
          <a:xfrm flipV="1">
            <a:off x="14224184" y="11512645"/>
            <a:ext cx="4344996" cy="37538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E82B4A9B-6FAA-4F46-AC5B-B5BFE318871C}"/>
              </a:ext>
            </a:extLst>
          </p:cNvPr>
          <p:cNvCxnSpPr>
            <a:cxnSpLocks/>
          </p:cNvCxnSpPr>
          <p:nvPr/>
        </p:nvCxnSpPr>
        <p:spPr>
          <a:xfrm>
            <a:off x="15283526" y="10941334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0" name="Conector de Seta Reta 99">
            <a:extLst>
              <a:ext uri="{FF2B5EF4-FFF2-40B4-BE49-F238E27FC236}">
                <a16:creationId xmlns:a16="http://schemas.microsoft.com/office/drawing/2014/main" id="{F7EFA747-6953-F640-B029-C903E24749B2}"/>
              </a:ext>
            </a:extLst>
          </p:cNvPr>
          <p:cNvCxnSpPr>
            <a:cxnSpLocks/>
          </p:cNvCxnSpPr>
          <p:nvPr/>
        </p:nvCxnSpPr>
        <p:spPr>
          <a:xfrm>
            <a:off x="17369978" y="9127194"/>
            <a:ext cx="0" cy="608820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F5466565-F840-0D45-8E7D-AFBDABF0211D}"/>
              </a:ext>
            </a:extLst>
          </p:cNvPr>
          <p:cNvSpPr txBox="1"/>
          <p:nvPr/>
        </p:nvSpPr>
        <p:spPr>
          <a:xfrm>
            <a:off x="14072058" y="9774581"/>
            <a:ext cx="4596724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b="1" dirty="0">
                <a:solidFill>
                  <a:srgbClr val="0070C0"/>
                </a:solidFill>
              </a:rPr>
              <a:t>I am often talkative</a:t>
            </a:r>
            <a:endParaRPr lang="en-US" sz="2532" b="1" dirty="0">
              <a:solidFill>
                <a:srgbClr val="0070C0"/>
              </a:solidFill>
              <a:sym typeface="Helvetica Light"/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9207BDA3-45DD-EA47-92F0-4F8F036604B7}"/>
              </a:ext>
            </a:extLst>
          </p:cNvPr>
          <p:cNvSpPr txBox="1"/>
          <p:nvPr/>
        </p:nvSpPr>
        <p:spPr>
          <a:xfrm>
            <a:off x="11691544" y="10308943"/>
            <a:ext cx="43745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3938" dirty="0">
                <a:sym typeface="Helvetica Light"/>
              </a:rPr>
              <a:t>2 - 3.5 + 3 = 1.5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2E3AF812-3E5E-4D4F-BACC-092580320CED}"/>
              </a:ext>
            </a:extLst>
          </p:cNvPr>
          <p:cNvSpPr txBox="1"/>
          <p:nvPr/>
        </p:nvSpPr>
        <p:spPr>
          <a:xfrm>
            <a:off x="13779436" y="8186619"/>
            <a:ext cx="4374596" cy="6896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3938" dirty="0">
                <a:sym typeface="Helvetica Light"/>
              </a:rPr>
              <a:t>5 - 3.5 + 3 = 4.5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B51A8103-DB57-E047-92E0-F9F4C2EDEB81}"/>
              </a:ext>
            </a:extLst>
          </p:cNvPr>
          <p:cNvSpPr txBox="1"/>
          <p:nvPr/>
        </p:nvSpPr>
        <p:spPr>
          <a:xfrm>
            <a:off x="15257986" y="11305503"/>
            <a:ext cx="2427820" cy="1422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sz="2532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 am often quiet</a:t>
            </a:r>
            <a:endParaRPr lang="en-US" sz="2532" b="1" dirty="0">
              <a:solidFill>
                <a:schemeClr val="accent5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07E12A2-F4EE-CE49-B8A4-9B171B027DC2}"/>
              </a:ext>
            </a:extLst>
          </p:cNvPr>
          <p:cNvCxnSpPr>
            <a:cxnSpLocks/>
          </p:cNvCxnSpPr>
          <p:nvPr/>
        </p:nvCxnSpPr>
        <p:spPr>
          <a:xfrm flipH="1">
            <a:off x="6438071" y="4357471"/>
            <a:ext cx="21842" cy="7192710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651B16F8-AD3D-2D40-9844-2A40CFCADB67}"/>
              </a:ext>
            </a:extLst>
          </p:cNvPr>
          <p:cNvSpPr txBox="1"/>
          <p:nvPr/>
        </p:nvSpPr>
        <p:spPr>
          <a:xfrm>
            <a:off x="15790744" y="8921173"/>
            <a:ext cx="1211871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dirty="0"/>
              <a:t>3.0</a:t>
            </a:r>
            <a:endParaRPr lang="en-US" sz="2532" dirty="0">
              <a:sym typeface="Helvetica Light"/>
            </a:endParaRP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2DD25D83-68A2-EE4A-888A-E90A1D571114}"/>
              </a:ext>
            </a:extLst>
          </p:cNvPr>
          <p:cNvSpPr txBox="1"/>
          <p:nvPr/>
        </p:nvSpPr>
        <p:spPr>
          <a:xfrm>
            <a:off x="6206398" y="8350207"/>
            <a:ext cx="1211871" cy="494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algn="ctr" defTabSz="821502">
              <a:spcBef>
                <a:spcPts val="0"/>
              </a:spcBef>
            </a:pPr>
            <a:r>
              <a:rPr lang="en-US" sz="2532" dirty="0"/>
              <a:t>3.5</a:t>
            </a:r>
            <a:endParaRPr lang="en-US" sz="2532" dirty="0">
              <a:sym typeface="Helvetica Light"/>
            </a:endParaRPr>
          </a:p>
        </p:txBody>
      </p: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169469A9-2B55-154D-8EA5-7114393229B0}"/>
              </a:ext>
            </a:extLst>
          </p:cNvPr>
          <p:cNvCxnSpPr>
            <a:cxnSpLocks/>
          </p:cNvCxnSpPr>
          <p:nvPr/>
        </p:nvCxnSpPr>
        <p:spPr>
          <a:xfrm>
            <a:off x="6840094" y="8822784"/>
            <a:ext cx="0" cy="2689860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DC3CF5F5-BE99-C943-AEA4-98AD74D4AF9F}"/>
              </a:ext>
            </a:extLst>
          </p:cNvPr>
          <p:cNvCxnSpPr>
            <a:cxnSpLocks/>
          </p:cNvCxnSpPr>
          <p:nvPr/>
        </p:nvCxnSpPr>
        <p:spPr>
          <a:xfrm>
            <a:off x="16396680" y="9368413"/>
            <a:ext cx="0" cy="2135626"/>
          </a:xfrm>
          <a:prstGeom prst="line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F93B155C-7C6B-DE42-962A-32C6DB8B971E}"/>
              </a:ext>
            </a:extLst>
          </p:cNvPr>
          <p:cNvSpPr/>
          <p:nvPr/>
        </p:nvSpPr>
        <p:spPr>
          <a:xfrm>
            <a:off x="4190357" y="2433686"/>
            <a:ext cx="16092870" cy="1494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3374" dirty="0"/>
              <a:t>In general </a:t>
            </a:r>
            <a:r>
              <a:rPr lang="pt-BR" sz="3374" dirty="0" err="1"/>
              <a:t>terms</a:t>
            </a:r>
            <a:r>
              <a:rPr lang="pt-BR" sz="3374" dirty="0"/>
              <a:t> </a:t>
            </a:r>
            <a:r>
              <a:rPr lang="pt-BR" sz="3374" dirty="0" err="1"/>
              <a:t>acquiescence</a:t>
            </a:r>
            <a:r>
              <a:rPr lang="pt-BR" sz="3374" dirty="0"/>
              <a:t> </a:t>
            </a:r>
            <a:r>
              <a:rPr lang="pt-BR" sz="3374" dirty="0" err="1"/>
              <a:t>may</a:t>
            </a:r>
            <a:r>
              <a:rPr lang="pt-BR" sz="3374" dirty="0"/>
              <a:t> </a:t>
            </a:r>
            <a:r>
              <a:rPr lang="pt-BR" sz="3374" dirty="0" err="1"/>
              <a:t>be</a:t>
            </a:r>
            <a:r>
              <a:rPr lang="pt-BR" sz="3374" dirty="0"/>
              <a:t> </a:t>
            </a:r>
            <a:r>
              <a:rPr lang="pt-BR" sz="3374" dirty="0" err="1"/>
              <a:t>defined</a:t>
            </a:r>
            <a:r>
              <a:rPr lang="pt-BR" sz="3374" dirty="0"/>
              <a:t> as </a:t>
            </a:r>
            <a:r>
              <a:rPr lang="pt-BR" sz="3374" dirty="0" err="1"/>
              <a:t>the</a:t>
            </a:r>
            <a:r>
              <a:rPr lang="pt-BR" sz="3374" dirty="0"/>
              <a:t> </a:t>
            </a:r>
            <a:r>
              <a:rPr lang="pt-BR" sz="3374" dirty="0" err="1"/>
              <a:t>discrepancy</a:t>
            </a:r>
            <a:r>
              <a:rPr lang="pt-BR" sz="3374" dirty="0"/>
              <a:t> </a:t>
            </a:r>
            <a:r>
              <a:rPr lang="pt-BR" sz="3374" dirty="0" err="1"/>
              <a:t>between</a:t>
            </a:r>
            <a:r>
              <a:rPr lang="pt-BR" sz="3374" dirty="0"/>
              <a:t> </a:t>
            </a:r>
            <a:r>
              <a:rPr lang="pt-BR" sz="3374" dirty="0" err="1"/>
              <a:t>the</a:t>
            </a:r>
            <a:r>
              <a:rPr lang="pt-BR" sz="3374" dirty="0"/>
              <a:t> </a:t>
            </a:r>
            <a:r>
              <a:rPr lang="pt-BR" sz="3374" dirty="0" err="1"/>
              <a:t>average</a:t>
            </a:r>
            <a:r>
              <a:rPr lang="pt-BR" sz="3374" dirty="0"/>
              <a:t> over </a:t>
            </a:r>
            <a:r>
              <a:rPr lang="pt-BR" sz="3374" dirty="0" err="1"/>
              <a:t>opposites</a:t>
            </a:r>
            <a:r>
              <a:rPr lang="pt-BR" sz="3374" dirty="0"/>
              <a:t> </a:t>
            </a:r>
            <a:r>
              <a:rPr lang="pt-BR" sz="3374" dirty="0" err="1"/>
              <a:t>and</a:t>
            </a:r>
            <a:r>
              <a:rPr lang="pt-BR" sz="3374" dirty="0"/>
              <a:t> </a:t>
            </a:r>
            <a:r>
              <a:rPr lang="pt-BR" sz="3374" dirty="0" err="1"/>
              <a:t>the</a:t>
            </a:r>
            <a:r>
              <a:rPr lang="pt-BR" sz="3374" dirty="0"/>
              <a:t> </a:t>
            </a:r>
            <a:r>
              <a:rPr lang="pt-BR" sz="3374" dirty="0" err="1"/>
              <a:t>scale</a:t>
            </a:r>
            <a:r>
              <a:rPr lang="pt-BR" sz="3374" dirty="0"/>
              <a:t> </a:t>
            </a:r>
            <a:r>
              <a:rPr lang="pt-BR" sz="3374" dirty="0" err="1"/>
              <a:t>midpoint</a:t>
            </a:r>
            <a:r>
              <a:rPr lang="pt-BR" sz="3374" dirty="0"/>
              <a:t> (</a:t>
            </a:r>
            <a:r>
              <a:rPr lang="pt-BR" sz="3374" dirty="0" err="1"/>
              <a:t>Hofstee</a:t>
            </a:r>
            <a:r>
              <a:rPr lang="pt-BR" sz="3374" dirty="0"/>
              <a:t>, </a:t>
            </a:r>
            <a:r>
              <a:rPr lang="pt-BR" sz="3374" dirty="0" err="1"/>
              <a:t>Berge</a:t>
            </a:r>
            <a:r>
              <a:rPr lang="pt-BR" sz="3374" dirty="0"/>
              <a:t>, &amp; Hendriks,1998)</a:t>
            </a:r>
            <a:endParaRPr lang="en-US" sz="3374" dirty="0"/>
          </a:p>
        </p:txBody>
      </p:sp>
    </p:spTree>
    <p:extLst>
      <p:ext uri="{BB962C8B-B14F-4D97-AF65-F5344CB8AC3E}">
        <p14:creationId xmlns:p14="http://schemas.microsoft.com/office/powerpoint/2010/main" val="353734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53173" y="1896288"/>
            <a:ext cx="21477654" cy="8056603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22000" dirty="0"/>
              <a:t>Three methods for correcting for acquiescence? </a:t>
            </a:r>
          </a:p>
          <a:p>
            <a:pPr marL="1143000" indent="-1143000" algn="l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Classic </a:t>
            </a:r>
            <a:r>
              <a:rPr lang="en-US" dirty="0" err="1"/>
              <a:t>partialing</a:t>
            </a:r>
            <a:r>
              <a:rPr lang="en-US" dirty="0"/>
              <a:t> out the mean</a:t>
            </a:r>
          </a:p>
          <a:p>
            <a:pPr marL="1143000" indent="-1143000" algn="l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Person Differential Function </a:t>
            </a:r>
          </a:p>
          <a:p>
            <a:pPr marL="1143000" indent="-1143000" algn="l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Multidimensional Item Response Theory (Random Intercept)</a:t>
            </a:r>
          </a:p>
        </p:txBody>
      </p:sp>
    </p:spTree>
    <p:extLst>
      <p:ext uri="{BB962C8B-B14F-4D97-AF65-F5344CB8AC3E}">
        <p14:creationId xmlns:p14="http://schemas.microsoft.com/office/powerpoint/2010/main" val="162036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9A4F3-D7C8-F744-8C64-BAD8CD76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690" y="2014075"/>
            <a:ext cx="22365732" cy="968785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is acquiescence ? </a:t>
            </a:r>
            <a:br>
              <a:rPr lang="en-US" dirty="0"/>
            </a:br>
            <a:r>
              <a:rPr lang="en-US" dirty="0"/>
              <a:t>What is it role on the validity of the assessments? </a:t>
            </a:r>
            <a:br>
              <a:rPr lang="en-US" dirty="0"/>
            </a:br>
            <a:r>
              <a:rPr lang="en-US" dirty="0" err="1"/>
              <a:t>Whay</a:t>
            </a:r>
            <a:r>
              <a:rPr lang="en-US" dirty="0"/>
              <a:t> e do need positive vs negative item poles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3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4B17622-96EA-3378-88E8-FC2919C4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65" y="288800"/>
            <a:ext cx="9031607" cy="131384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972FABD6-0D5D-E9AF-1782-58BB5F9D4DAB}"/>
              </a:ext>
            </a:extLst>
          </p:cNvPr>
          <p:cNvGrpSpPr/>
          <p:nvPr/>
        </p:nvGrpSpPr>
        <p:grpSpPr>
          <a:xfrm>
            <a:off x="10580937" y="2215662"/>
            <a:ext cx="10869363" cy="8528538"/>
            <a:chOff x="11152437" y="2196612"/>
            <a:chExt cx="9636441" cy="704972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AC52870F-6E18-3E55-08D2-6AC3C6242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2437" y="2196612"/>
              <a:ext cx="9636441" cy="6701203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19A1A68C-FE94-02EE-4A54-2AACD1E1B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03049" y="8549297"/>
              <a:ext cx="8731281" cy="697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95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Psychometrics of the classical method</a:t>
            </a:r>
          </a:p>
        </p:txBody>
      </p:sp>
    </p:spTree>
    <p:extLst>
      <p:ext uri="{BB962C8B-B14F-4D97-AF65-F5344CB8AC3E}">
        <p14:creationId xmlns:p14="http://schemas.microsoft.com/office/powerpoint/2010/main" val="304267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958C029-CFE3-8D5A-4B8B-27F727C4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466725"/>
            <a:ext cx="8521700" cy="127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6AF38-5118-C346-957A-13523AE50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749" y="303610"/>
            <a:ext cx="15609094" cy="1203276"/>
          </a:xfrm>
        </p:spPr>
        <p:txBody>
          <a:bodyPr>
            <a:normAutofit/>
          </a:bodyPr>
          <a:lstStyle/>
          <a:p>
            <a:r>
              <a:rPr lang="en-US" sz="5063" dirty="0"/>
              <a:t>Summary of the classical perspective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CE17F6DC-64F2-EA48-B45E-CF56C90E1C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42678" y="1651992"/>
                <a:ext cx="17747755" cy="1156037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r>
                  <a:rPr lang="en-US" dirty="0"/>
                  <a:t> be the positive,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be the respective negative items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be the original response of subject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on item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 The acquiescence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𝑎𝑐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of a subject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given by:</a:t>
                </a:r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:r>
                  <a:rPr lang="en-US" dirty="0"/>
                  <a:t>The average agreement score (classical test score)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𝑠𝑐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of a subject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given by:</a:t>
                </a:r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𝑠𝑐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:r>
                  <a:rPr lang="en-US" dirty="0"/>
                  <a:t>And the recoded score: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𝑠𝑐𝑟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𝑎𝑐𝑞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𝑎𝑐𝑞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:r>
                  <a:rPr lang="en-US" dirty="0"/>
                  <a:t>That simplifies to:</a:t>
                </a:r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𝑠𝑐𝑟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:r>
                  <a:rPr lang="en-US" dirty="0"/>
                  <a:t>It is also interesting to mention that for balanced scales the original scores are a linear transformation of original scores, that is, the classic scores are already automatically recoded and have acquiescence </a:t>
                </a:r>
                <a:r>
                  <a:rPr lang="en-US" dirty="0" err="1"/>
                  <a:t>partialled</a:t>
                </a:r>
                <a:r>
                  <a:rPr lang="en-US" dirty="0"/>
                  <a:t> out: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563"/>
                  </a:spcBef>
                  <a:spcAft>
                    <a:spcPts val="563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CE17F6DC-64F2-EA48-B45E-CF56C90E1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42678" y="1651992"/>
                <a:ext cx="17747755" cy="11560373"/>
              </a:xfrm>
              <a:blipFill>
                <a:blip r:embed="rId3"/>
                <a:stretch>
                  <a:fillRect l="-1001" t="-988" r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0D674264-97B2-DD4E-A70F-BE66FF276094}"/>
              </a:ext>
            </a:extLst>
          </p:cNvPr>
          <p:cNvSpPr txBox="1"/>
          <p:nvPr/>
        </p:nvSpPr>
        <p:spPr>
          <a:xfrm>
            <a:off x="7239001" y="11860298"/>
            <a:ext cx="9292786" cy="13307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>
              <a:buNone/>
            </a:pPr>
            <a:r>
              <a:rPr lang="en-US" sz="4400" dirty="0"/>
              <a:t>https://</a:t>
            </a:r>
            <a:r>
              <a:rPr lang="en-US" sz="4400" dirty="0" err="1"/>
              <a:t>osf.io</a:t>
            </a:r>
            <a:r>
              <a:rPr lang="en-US" sz="4400" dirty="0"/>
              <a:t>/</a:t>
            </a:r>
            <a:r>
              <a:rPr lang="en-US" sz="4400" dirty="0" err="1"/>
              <a:t>zsrwt</a:t>
            </a:r>
            <a:endParaRPr lang="en-US" sz="3200" dirty="0"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22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E5AD12D-4AA6-D634-0C2F-61E6A950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10476441"/>
            <a:ext cx="8877206" cy="3050117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F423B9A4-2F01-7BC8-6849-1CA1FE76F1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914381"/>
              </p:ext>
            </p:extLst>
          </p:nvPr>
        </p:nvGraphicFramePr>
        <p:xfrm>
          <a:off x="1672166" y="1028700"/>
          <a:ext cx="20603633" cy="9249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lanilha" r:id="rId3" imgW="5969000" imgH="2679700" progId="Excel.Sheet.12">
                  <p:embed/>
                </p:oleObj>
              </mc:Choice>
              <mc:Fallback>
                <p:oleObj name="Planilha" r:id="rId3" imgW="5969000" imgH="2679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2166" y="1028700"/>
                        <a:ext cx="20603633" cy="9249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708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8327A32-741A-AD50-E5DD-30E8B854E4C3}"/>
              </a:ext>
            </a:extLst>
          </p:cNvPr>
          <p:cNvSpPr txBox="1"/>
          <p:nvPr/>
        </p:nvSpPr>
        <p:spPr>
          <a:xfrm>
            <a:off x="3386668" y="1981436"/>
            <a:ext cx="19337866" cy="757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www.labape.com.br</a:t>
            </a:r>
            <a:r>
              <a:rPr lang="en-US" dirty="0"/>
              <a:t>/</a:t>
            </a:r>
            <a:r>
              <a:rPr lang="en-US" dirty="0" err="1"/>
              <a:t>acqu_mirt</a:t>
            </a:r>
            <a:r>
              <a:rPr lang="en-US" dirty="0"/>
              <a:t>/</a:t>
            </a:r>
            <a:r>
              <a:rPr lang="en-US" dirty="0" err="1"/>
              <a:t>methods_of_recoding.html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ABABA6-C1A5-6777-C172-5CE9EE0E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22" y="4114161"/>
            <a:ext cx="11668978" cy="65256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AFDACEC-6135-5CD0-07B2-9DA9DB98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1" y="4063361"/>
            <a:ext cx="7095066" cy="89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3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878AEF-EFE6-EE45-256D-D29D0AF4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533" y="2026355"/>
            <a:ext cx="14494933" cy="966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4D68B7-6653-EBC3-5899-A72318CE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12" y="1625600"/>
            <a:ext cx="13974187" cy="99197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682D23E-B140-D076-6647-25C963275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628649"/>
            <a:ext cx="8898512" cy="127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Acquiescence as a Person Differential Functioning DPF</a:t>
            </a:r>
          </a:p>
        </p:txBody>
      </p:sp>
    </p:spTree>
    <p:extLst>
      <p:ext uri="{BB962C8B-B14F-4D97-AF65-F5344CB8AC3E}">
        <p14:creationId xmlns:p14="http://schemas.microsoft.com/office/powerpoint/2010/main" val="392126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5E28DD4-7355-574B-B484-D264B57D5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66" y="4739272"/>
            <a:ext cx="8224758" cy="380628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2302CC-2CE9-CC43-ADAA-2A221523FBA6}"/>
              </a:ext>
            </a:extLst>
          </p:cNvPr>
          <p:cNvSpPr/>
          <p:nvPr/>
        </p:nvSpPr>
        <p:spPr>
          <a:xfrm>
            <a:off x="3048000" y="3897737"/>
            <a:ext cx="9144000" cy="6377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938" kern="12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Differential Item Functioning (DIF)</a:t>
            </a:r>
            <a:r>
              <a:rPr lang="pt-BR" sz="39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93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9284053-4E53-814A-BED0-1CCE5A778C6A}"/>
              </a:ext>
            </a:extLst>
          </p:cNvPr>
          <p:cNvSpPr/>
          <p:nvPr/>
        </p:nvSpPr>
        <p:spPr>
          <a:xfrm>
            <a:off x="12029641" y="5274675"/>
            <a:ext cx="9144000" cy="11831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938" kern="12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Differential Person Functioning (PDIF)</a:t>
            </a:r>
            <a:r>
              <a:rPr lang="pt-BR" sz="39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93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D451216-58DD-3545-8C73-8A2B4D614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66" y="8846163"/>
            <a:ext cx="8074950" cy="449010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74EB722-E6CB-A44E-8F5F-0C021D909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8887" y="6091446"/>
            <a:ext cx="6773167" cy="62724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E17EDE-D602-2342-B3AF-712BE4BB1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453" y="625078"/>
            <a:ext cx="16180595" cy="2263610"/>
          </a:xfrm>
        </p:spPr>
        <p:txBody>
          <a:bodyPr>
            <a:noAutofit/>
          </a:bodyPr>
          <a:lstStyle/>
          <a:p>
            <a:r>
              <a:rPr lang="pt-BR" sz="6750" dirty="0" err="1"/>
              <a:t>Acquiescece</a:t>
            </a:r>
            <a:r>
              <a:rPr lang="pt-BR" sz="6750" dirty="0"/>
              <a:t> as a </a:t>
            </a:r>
            <a:r>
              <a:rPr lang="pt-BR" sz="6750" dirty="0" err="1"/>
              <a:t>Diferential</a:t>
            </a:r>
            <a:r>
              <a:rPr lang="pt-BR" sz="6750" dirty="0"/>
              <a:t> Person </a:t>
            </a:r>
            <a:r>
              <a:rPr lang="pt-BR" sz="6750" dirty="0" err="1"/>
              <a:t>Functioning</a:t>
            </a:r>
            <a:endParaRPr lang="pt-BR" sz="6750" dirty="0"/>
          </a:p>
        </p:txBody>
      </p:sp>
    </p:spTree>
    <p:extLst>
      <p:ext uri="{BB962C8B-B14F-4D97-AF65-F5344CB8AC3E}">
        <p14:creationId xmlns:p14="http://schemas.microsoft.com/office/powerpoint/2010/main" val="1750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Cognitive response process</a:t>
            </a:r>
          </a:p>
        </p:txBody>
      </p:sp>
    </p:spTree>
    <p:extLst>
      <p:ext uri="{BB962C8B-B14F-4D97-AF65-F5344CB8AC3E}">
        <p14:creationId xmlns:p14="http://schemas.microsoft.com/office/powerpoint/2010/main" val="306126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Intercept MIRT </a:t>
            </a:r>
          </a:p>
        </p:txBody>
      </p:sp>
    </p:spTree>
    <p:extLst>
      <p:ext uri="{BB962C8B-B14F-4D97-AF65-F5344CB8AC3E}">
        <p14:creationId xmlns:p14="http://schemas.microsoft.com/office/powerpoint/2010/main" val="219384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B10EF49-4123-8E7D-5E83-85E42835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199" y="1229783"/>
            <a:ext cx="11590867" cy="117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2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CD0EB48-7609-4CB7-2A9F-F4943B081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33" y="1029396"/>
            <a:ext cx="10124017" cy="1243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D97ED34-D346-6B9D-10C7-F681DFA1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715" y="1237432"/>
            <a:ext cx="9158817" cy="112411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77BF293-E97E-951C-4D79-9F28322BC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82" y="3209925"/>
            <a:ext cx="9953011" cy="72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Canceling</a:t>
            </a:r>
          </a:p>
        </p:txBody>
      </p:sp>
    </p:spTree>
    <p:extLst>
      <p:ext uri="{BB962C8B-B14F-4D97-AF65-F5344CB8AC3E}">
        <p14:creationId xmlns:p14="http://schemas.microsoft.com/office/powerpoint/2010/main" val="354232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EF64D-9BAA-C84C-9B53-034A6F42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739" y="400998"/>
            <a:ext cx="17606523" cy="1720169"/>
          </a:xfrm>
        </p:spPr>
        <p:txBody>
          <a:bodyPr>
            <a:normAutofit/>
          </a:bodyPr>
          <a:lstStyle/>
          <a:p>
            <a:r>
              <a:rPr lang="pt-BR" sz="6188" dirty="0" err="1"/>
              <a:t>Balanced</a:t>
            </a:r>
            <a:r>
              <a:rPr lang="pt-BR" sz="6188" dirty="0"/>
              <a:t> </a:t>
            </a:r>
            <a:r>
              <a:rPr lang="pt-BR" sz="6188" dirty="0" err="1"/>
              <a:t>scales</a:t>
            </a:r>
            <a:r>
              <a:rPr lang="pt-BR" sz="6188" dirty="0"/>
              <a:t>: </a:t>
            </a:r>
            <a:r>
              <a:rPr lang="pt-BR" sz="6188" dirty="0" err="1"/>
              <a:t>have</a:t>
            </a:r>
            <a:r>
              <a:rPr lang="pt-BR" sz="6188" dirty="0"/>
              <a:t> a </a:t>
            </a:r>
            <a:r>
              <a:rPr lang="pt-BR" sz="6188" dirty="0" err="1"/>
              <a:t>noise</a:t>
            </a:r>
            <a:r>
              <a:rPr lang="pt-BR" sz="6188" dirty="0"/>
              <a:t> </a:t>
            </a:r>
            <a:r>
              <a:rPr lang="pt-BR" sz="6188" dirty="0" err="1"/>
              <a:t>canceling</a:t>
            </a:r>
            <a:r>
              <a:rPr lang="pt-BR" sz="6188" dirty="0"/>
              <a:t> </a:t>
            </a:r>
            <a:r>
              <a:rPr lang="pt-BR" sz="6188" dirty="0" err="1"/>
              <a:t>mechanism</a:t>
            </a:r>
            <a:r>
              <a:rPr lang="pt-BR" sz="6188" dirty="0"/>
              <a:t> </a:t>
            </a:r>
            <a:r>
              <a:rPr lang="pt-BR" sz="6188" dirty="0" err="1"/>
              <a:t>built</a:t>
            </a:r>
            <a:r>
              <a:rPr lang="pt-BR" sz="6188" dirty="0"/>
              <a:t> in  </a:t>
            </a: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4A144FF7-2BBA-73DB-5DC4-E337693D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739" y="2595038"/>
            <a:ext cx="16690765" cy="99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6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17AC092-7B07-2403-BF5B-1B263181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46" y="1252221"/>
            <a:ext cx="17795631" cy="1121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ognitive: understanding, experience, self-reflection"/>
          <p:cNvSpPr/>
          <p:nvPr/>
        </p:nvSpPr>
        <p:spPr>
          <a:xfrm>
            <a:off x="635245" y="401290"/>
            <a:ext cx="10794623" cy="575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200" b="1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3094" dirty="0" err="1"/>
              <a:t>Cognição</a:t>
            </a:r>
            <a:r>
              <a:rPr lang="en-US" sz="3094" dirty="0"/>
              <a:t> </a:t>
            </a:r>
            <a:r>
              <a:rPr sz="3094" dirty="0"/>
              <a:t>: understanding, experience, self-reflection</a:t>
            </a:r>
          </a:p>
        </p:txBody>
      </p:sp>
      <p:sp>
        <p:nvSpPr>
          <p:cNvPr id="155" name="Linha"/>
          <p:cNvSpPr/>
          <p:nvPr/>
        </p:nvSpPr>
        <p:spPr>
          <a:xfrm>
            <a:off x="3914466" y="1137328"/>
            <a:ext cx="814216" cy="5135460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56" name="Linha"/>
          <p:cNvSpPr/>
          <p:nvPr/>
        </p:nvSpPr>
        <p:spPr>
          <a:xfrm>
            <a:off x="6507674" y="1166566"/>
            <a:ext cx="591748" cy="5091412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66" name="Linha de Conexão"/>
          <p:cNvSpPr/>
          <p:nvPr/>
        </p:nvSpPr>
        <p:spPr>
          <a:xfrm>
            <a:off x="8874810" y="5974401"/>
            <a:ext cx="2514924" cy="297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12" extrusionOk="0">
                <a:moveTo>
                  <a:pt x="0" y="14481"/>
                </a:moveTo>
                <a:cubicBezTo>
                  <a:pt x="7871" y="-5388"/>
                  <a:pt x="15071" y="-4811"/>
                  <a:pt x="21600" y="16212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 sz="2532"/>
          </a:p>
        </p:txBody>
      </p:sp>
      <p:sp>
        <p:nvSpPr>
          <p:cNvPr id="158" name="Linha"/>
          <p:cNvSpPr/>
          <p:nvPr/>
        </p:nvSpPr>
        <p:spPr>
          <a:xfrm>
            <a:off x="9055308" y="1032449"/>
            <a:ext cx="765208" cy="4401798"/>
          </a:xfrm>
          <a:prstGeom prst="line">
            <a:avLst/>
          </a:prstGeom>
          <a:ln w="25400">
            <a:solidFill>
              <a:schemeClr val="accent6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59" name="Response styles  (ACQ, DSACQ,  ERS, MRS)"/>
          <p:cNvSpPr/>
          <p:nvPr/>
        </p:nvSpPr>
        <p:spPr>
          <a:xfrm>
            <a:off x="12216214" y="306881"/>
            <a:ext cx="5923097" cy="1003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/>
          <a:p>
            <a:pPr>
              <a:defRPr sz="22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094"/>
              <a:t>Response styles</a:t>
            </a:r>
            <a:br>
              <a:rPr sz="3094"/>
            </a:br>
            <a:r>
              <a:rPr sz="3094"/>
              <a:t> (ACQ, DSACQ,  ERS, MRS)</a:t>
            </a:r>
          </a:p>
        </p:txBody>
      </p:sp>
      <p:sp>
        <p:nvSpPr>
          <p:cNvPr id="160" name="Linha"/>
          <p:cNvSpPr/>
          <p:nvPr/>
        </p:nvSpPr>
        <p:spPr>
          <a:xfrm flipH="1">
            <a:off x="11087222" y="1788888"/>
            <a:ext cx="2514932" cy="3792992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61" name="Group Reference Bias"/>
          <p:cNvSpPr/>
          <p:nvPr/>
        </p:nvSpPr>
        <p:spPr>
          <a:xfrm>
            <a:off x="14478510" y="2274002"/>
            <a:ext cx="4930838" cy="575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200" b="1">
                <a:solidFill>
                  <a:schemeClr val="accent3">
                    <a:satOff val="18648"/>
                    <a:lumOff val="597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094"/>
              <a:t>Group Reference Bias</a:t>
            </a:r>
          </a:p>
        </p:txBody>
      </p:sp>
      <p:sp>
        <p:nvSpPr>
          <p:cNvPr id="162" name="Linha"/>
          <p:cNvSpPr/>
          <p:nvPr/>
        </p:nvSpPr>
        <p:spPr>
          <a:xfrm flipH="1">
            <a:off x="11956060" y="3081862"/>
            <a:ext cx="4276528" cy="3239676"/>
          </a:xfrm>
          <a:prstGeom prst="line">
            <a:avLst/>
          </a:prstGeom>
          <a:ln w="25400">
            <a:solidFill>
              <a:schemeClr val="accent3">
                <a:satOff val="18648"/>
                <a:lumOff val="5971"/>
              </a:schemeClr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63" name="Social desirability: self deception and voluntary IM"/>
          <p:cNvSpPr/>
          <p:nvPr/>
        </p:nvSpPr>
        <p:spPr>
          <a:xfrm>
            <a:off x="873152" y="12426786"/>
            <a:ext cx="10533334" cy="575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8" tIns="71438" rIns="71438" bIns="71438" anchor="ctr">
            <a:spAutoFit/>
          </a:bodyPr>
          <a:lstStyle>
            <a:lvl1pPr>
              <a:defRPr sz="22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094"/>
              <a:t>Social desirability: self deception and voluntary IM  </a:t>
            </a:r>
          </a:p>
        </p:txBody>
      </p:sp>
      <p:sp>
        <p:nvSpPr>
          <p:cNvPr id="164" name="Linha"/>
          <p:cNvSpPr/>
          <p:nvPr/>
        </p:nvSpPr>
        <p:spPr>
          <a:xfrm flipV="1">
            <a:off x="6053966" y="7686936"/>
            <a:ext cx="2218084" cy="460225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sp>
        <p:nvSpPr>
          <p:cNvPr id="165" name="Linha"/>
          <p:cNvSpPr/>
          <p:nvPr/>
        </p:nvSpPr>
        <p:spPr>
          <a:xfrm flipV="1">
            <a:off x="10311154" y="7680600"/>
            <a:ext cx="2175348" cy="462565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71438" tIns="71438" rIns="71438" bIns="71438" anchor="ctr"/>
          <a:lstStyle/>
          <a:p>
            <a:pPr>
              <a:defRPr sz="2400"/>
            </a:pPr>
            <a:endParaRPr sz="3374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81" y="1857375"/>
            <a:ext cx="16180594" cy="100012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B20A5AC-7E3C-B113-AEF6-211E97C07D2F}"/>
              </a:ext>
            </a:extLst>
          </p:cNvPr>
          <p:cNvSpPr txBox="1"/>
          <p:nvPr/>
        </p:nvSpPr>
        <p:spPr>
          <a:xfrm>
            <a:off x="13063367" y="11972587"/>
            <a:ext cx="10533334" cy="14219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Duckworth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AL, Yeager DS.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Measurement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Matters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: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Assessing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Personal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Qualities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Other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Than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Cognitive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Ability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for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Educational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Purposes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.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Educ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 Res. 2015 May;44(4):237-251. </a:t>
            </a:r>
            <a:r>
              <a:rPr lang="pt-BR" sz="2400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doi</a:t>
            </a:r>
            <a:r>
              <a:rPr lang="pt-BR" sz="2400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: 10.3102/0013189X15584327. PMID: 27134288; PMCID: PMC4849415.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215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Arredondado 20">
            <a:extLst>
              <a:ext uri="{FF2B5EF4-FFF2-40B4-BE49-F238E27FC236}">
                <a16:creationId xmlns:a16="http://schemas.microsoft.com/office/drawing/2014/main" id="{386AC703-443D-DB4B-8DEA-90D8FD977365}"/>
              </a:ext>
            </a:extLst>
          </p:cNvPr>
          <p:cNvSpPr/>
          <p:nvPr/>
        </p:nvSpPr>
        <p:spPr>
          <a:xfrm>
            <a:off x="3365830" y="1739485"/>
            <a:ext cx="12730158" cy="11522905"/>
          </a:xfrm>
          <a:prstGeom prst="roundRect">
            <a:avLst/>
          </a:prstGeom>
          <a:solidFill>
            <a:schemeClr val="tx2">
              <a:lumMod val="20000"/>
              <a:lumOff val="80000"/>
              <a:alpha val="6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en-US" sz="3375" dirty="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6FAFFE7-8669-B545-A406-26F6B3A1B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322470" y="4575902"/>
            <a:ext cx="4410505" cy="518642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01ADD3E-BE8A-934F-94D7-5D843E80CD6D}"/>
              </a:ext>
            </a:extLst>
          </p:cNvPr>
          <p:cNvSpPr/>
          <p:nvPr/>
        </p:nvSpPr>
        <p:spPr>
          <a:xfrm>
            <a:off x="16253525" y="5905397"/>
            <a:ext cx="4727707" cy="663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dirty="0">
                <a:solidFill>
                  <a:schemeClr val="tx1"/>
                </a:solidFill>
                <a:sym typeface="Helvetica Light"/>
              </a:rPr>
              <a:t>I give up easily ?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195669-A58C-B64A-A2E9-06CC600BA322}"/>
              </a:ext>
            </a:extLst>
          </p:cNvPr>
          <p:cNvSpPr/>
          <p:nvPr/>
        </p:nvSpPr>
        <p:spPr>
          <a:xfrm>
            <a:off x="16306681" y="6864084"/>
            <a:ext cx="4727708" cy="663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dirty="0">
                <a:solidFill>
                  <a:schemeClr val="tx1"/>
                </a:solidFill>
                <a:sym typeface="Helvetica Light"/>
              </a:rPr>
              <a:t>I do more ?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DB84B0D-EB6C-1E42-9FEC-B65A9119044C}"/>
              </a:ext>
            </a:extLst>
          </p:cNvPr>
          <p:cNvSpPr/>
          <p:nvPr/>
        </p:nvSpPr>
        <p:spPr>
          <a:xfrm>
            <a:off x="16306681" y="7835233"/>
            <a:ext cx="4727708" cy="6636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dirty="0">
                <a:solidFill>
                  <a:schemeClr val="tx1"/>
                </a:solidFill>
                <a:sym typeface="Helvetica Light"/>
              </a:rPr>
              <a:t>I remain interested?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F5D795-BDEF-1840-B048-299876DB483B}"/>
              </a:ext>
            </a:extLst>
          </p:cNvPr>
          <p:cNvSpPr>
            <a:spLocks/>
          </p:cNvSpPr>
          <p:nvPr/>
        </p:nvSpPr>
        <p:spPr>
          <a:xfrm rot="10800000" flipV="1">
            <a:off x="3576519" y="6134697"/>
            <a:ext cx="3543418" cy="1586770"/>
          </a:xfrm>
          <a:prstGeom prst="ellipse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>
                <a:solidFill>
                  <a:schemeClr val="tx1"/>
                </a:solidFill>
                <a:sym typeface="Helvetica Light"/>
              </a:rPr>
              <a:t>Persistence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120E03-DB7E-734D-A09A-56C76029B30B}"/>
              </a:ext>
            </a:extLst>
          </p:cNvPr>
          <p:cNvSpPr>
            <a:spLocks/>
          </p:cNvSpPr>
          <p:nvPr/>
        </p:nvSpPr>
        <p:spPr>
          <a:xfrm rot="10800000" flipV="1">
            <a:off x="7380215" y="5171072"/>
            <a:ext cx="4004783" cy="1652334"/>
          </a:xfrm>
          <a:prstGeom prst="ellipse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>
                <a:solidFill>
                  <a:schemeClr val="tx1"/>
                </a:solidFill>
                <a:sym typeface="Helvetica Light"/>
              </a:rPr>
              <a:t>LT Memories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368359-0FBF-C945-B639-A86E95B0FBEE}"/>
              </a:ext>
            </a:extLst>
          </p:cNvPr>
          <p:cNvSpPr>
            <a:spLocks/>
          </p:cNvSpPr>
          <p:nvPr/>
        </p:nvSpPr>
        <p:spPr>
          <a:xfrm rot="10800000" flipV="1">
            <a:off x="7568358" y="3254327"/>
            <a:ext cx="3543418" cy="1586770"/>
          </a:xfrm>
          <a:prstGeom prst="ellipse">
            <a:avLst/>
          </a:prstGeom>
          <a:solidFill>
            <a:srgbClr val="0070C0">
              <a:alpha val="51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>
                <a:solidFill>
                  <a:schemeClr val="tx1"/>
                </a:solidFill>
                <a:sym typeface="Helvetica Light"/>
              </a:rPr>
              <a:t>Language</a:t>
            </a:r>
          </a:p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 err="1">
                <a:solidFill>
                  <a:schemeClr val="tx1"/>
                </a:solidFill>
              </a:rPr>
              <a:t>Gc</a:t>
            </a:r>
            <a:r>
              <a:rPr lang="en-US" sz="3375" b="1" dirty="0">
                <a:solidFill>
                  <a:schemeClr val="tx1"/>
                </a:solidFill>
              </a:rPr>
              <a:t>/</a:t>
            </a:r>
            <a:r>
              <a:rPr lang="en-US" sz="3375" b="1" dirty="0" err="1">
                <a:solidFill>
                  <a:schemeClr val="tx1"/>
                </a:solidFill>
              </a:rPr>
              <a:t>Grw</a:t>
            </a:r>
            <a:endParaRPr lang="en-US" sz="3375" b="1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315295-6AC2-C647-8DE8-6C694CA25BEA}"/>
              </a:ext>
            </a:extLst>
          </p:cNvPr>
          <p:cNvSpPr txBox="1"/>
          <p:nvPr/>
        </p:nvSpPr>
        <p:spPr>
          <a:xfrm>
            <a:off x="12033791" y="10870076"/>
            <a:ext cx="4052392" cy="923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5063" dirty="0">
                <a:sym typeface="Helvetica Light"/>
              </a:rPr>
              <a:t>Self reporting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8F0CDBB-EEC2-C441-B4C1-C5960C972AF2}"/>
              </a:ext>
            </a:extLst>
          </p:cNvPr>
          <p:cNvCxnSpPr/>
          <p:nvPr/>
        </p:nvCxnSpPr>
        <p:spPr>
          <a:xfrm flipH="1">
            <a:off x="6766754" y="11331773"/>
            <a:ext cx="4902398" cy="0"/>
          </a:xfrm>
          <a:prstGeom prst="straightConnector1">
            <a:avLst/>
          </a:prstGeom>
          <a:noFill/>
          <a:ln w="9525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598D5E2-682D-044E-B860-2C4FC50EDF67}"/>
              </a:ext>
            </a:extLst>
          </p:cNvPr>
          <p:cNvSpPr txBox="1"/>
          <p:nvPr/>
        </p:nvSpPr>
        <p:spPr>
          <a:xfrm>
            <a:off x="3917677" y="10870076"/>
            <a:ext cx="2636941" cy="923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5063" dirty="0">
                <a:sym typeface="Helvetica Light"/>
              </a:rPr>
              <a:t>Past self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E851AF-3394-4C4B-98FD-3FC9039F46A2}"/>
              </a:ext>
            </a:extLst>
          </p:cNvPr>
          <p:cNvSpPr>
            <a:spLocks/>
          </p:cNvSpPr>
          <p:nvPr/>
        </p:nvSpPr>
        <p:spPr>
          <a:xfrm rot="10800000" flipV="1">
            <a:off x="7552141" y="6998193"/>
            <a:ext cx="3543418" cy="1586770"/>
          </a:xfrm>
          <a:prstGeom prst="ellipse">
            <a:avLst/>
          </a:prstGeom>
          <a:solidFill>
            <a:schemeClr val="accent5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>
                <a:solidFill>
                  <a:schemeClr val="tx1"/>
                </a:solidFill>
                <a:sym typeface="Helvetica Light"/>
              </a:rPr>
              <a:t>Response styles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F3E3EF-27A6-3746-BA1D-0ED3DC3CB838}"/>
              </a:ext>
            </a:extLst>
          </p:cNvPr>
          <p:cNvSpPr>
            <a:spLocks/>
          </p:cNvSpPr>
          <p:nvPr/>
        </p:nvSpPr>
        <p:spPr>
          <a:xfrm rot="10800000" flipV="1">
            <a:off x="7518775" y="8874902"/>
            <a:ext cx="3543418" cy="1586770"/>
          </a:xfrm>
          <a:prstGeom prst="ellipse">
            <a:avLst/>
          </a:prstGeom>
          <a:solidFill>
            <a:schemeClr val="accent2">
              <a:lumMod val="75000"/>
              <a:alpha val="51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b="1" dirty="0">
                <a:solidFill>
                  <a:schemeClr val="tx1"/>
                </a:solidFill>
                <a:sym typeface="Helvetica Light"/>
              </a:rPr>
              <a:t>Motivation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1312A027-F5F7-E743-9D09-C3C984659714}"/>
              </a:ext>
            </a:extLst>
          </p:cNvPr>
          <p:cNvSpPr txBox="1">
            <a:spLocks/>
          </p:cNvSpPr>
          <p:nvPr/>
        </p:nvSpPr>
        <p:spPr>
          <a:xfrm>
            <a:off x="3576519" y="410198"/>
            <a:ext cx="17002193" cy="2014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6188" dirty="0"/>
              <a:t>Self-report is a rater mediated assessment </a:t>
            </a:r>
          </a:p>
        </p:txBody>
      </p:sp>
    </p:spTree>
    <p:extLst>
      <p:ext uri="{BB962C8B-B14F-4D97-AF65-F5344CB8AC3E}">
        <p14:creationId xmlns:p14="http://schemas.microsoft.com/office/powerpoint/2010/main" val="20608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What is acquiescence? </a:t>
            </a:r>
          </a:p>
        </p:txBody>
      </p:sp>
    </p:spTree>
    <p:extLst>
      <p:ext uri="{BB962C8B-B14F-4D97-AF65-F5344CB8AC3E}">
        <p14:creationId xmlns:p14="http://schemas.microsoft.com/office/powerpoint/2010/main" val="3125154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87753-4966-9845-98C8-CDE35B908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658" y="451175"/>
            <a:ext cx="14970838" cy="1299520"/>
          </a:xfrm>
        </p:spPr>
        <p:txBody>
          <a:bodyPr>
            <a:normAutofit/>
          </a:bodyPr>
          <a:lstStyle/>
          <a:p>
            <a:r>
              <a:rPr lang="en-US" sz="6188" dirty="0"/>
              <a:t>What is acquiescence?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C7A17F-0934-A343-B454-ECF8862B4761}"/>
              </a:ext>
            </a:extLst>
          </p:cNvPr>
          <p:cNvGrpSpPr/>
          <p:nvPr/>
        </p:nvGrpSpPr>
        <p:grpSpPr>
          <a:xfrm>
            <a:off x="14251706" y="7974696"/>
            <a:ext cx="2233361" cy="663644"/>
            <a:chOff x="5454316" y="3148921"/>
            <a:chExt cx="1588168" cy="471925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B7DC415E-4641-1F43-97C3-AB362275492C}"/>
                </a:ext>
              </a:extLst>
            </p:cNvPr>
            <p:cNvSpPr/>
            <p:nvPr/>
          </p:nvSpPr>
          <p:spPr>
            <a:xfrm>
              <a:off x="5454316" y="3148921"/>
              <a:ext cx="1588168" cy="471925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8" tIns="71438" rIns="71438" bIns="71438" numCol="1" spcCol="38100" rtlCol="0" anchor="ctr">
              <a:spAutoFit/>
            </a:bodyPr>
            <a:lstStyle/>
            <a:p>
              <a:pPr marL="0" indent="0" algn="ctr" defTabSz="821560">
                <a:lnSpc>
                  <a:spcPct val="100000"/>
                </a:lnSpc>
                <a:spcBef>
                  <a:spcPts val="0"/>
                </a:spcBef>
                <a:buSzTx/>
                <a:buNone/>
              </a:pPr>
              <a:endParaRPr lang="en-US" sz="3375">
                <a:solidFill>
                  <a:srgbClr val="FFFFFF"/>
                </a:solidFill>
                <a:sym typeface="Helvetica Light"/>
              </a:endParaRPr>
            </a:p>
          </p:txBody>
        </p:sp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id="{DFEF264A-94E0-1740-8BA9-BB000190EBCD}"/>
                </a:ext>
              </a:extLst>
            </p:cNvPr>
            <p:cNvCxnSpPr/>
            <p:nvPr/>
          </p:nvCxnSpPr>
          <p:spPr>
            <a:xfrm>
              <a:off x="5847348" y="3384884"/>
              <a:ext cx="773029" cy="0"/>
            </a:xfrm>
            <a:prstGeom prst="straightConnector1">
              <a:avLst/>
            </a:prstGeom>
            <a:noFill/>
            <a:ln w="57150" cap="flat">
              <a:solidFill>
                <a:schemeClr val="bg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E7E264D-D74C-BD4B-9A4D-50B0320973C6}"/>
              </a:ext>
            </a:extLst>
          </p:cNvPr>
          <p:cNvGrpSpPr/>
          <p:nvPr/>
        </p:nvGrpSpPr>
        <p:grpSpPr>
          <a:xfrm>
            <a:off x="14272150" y="9804694"/>
            <a:ext cx="2233361" cy="663644"/>
            <a:chOff x="5454316" y="4328016"/>
            <a:chExt cx="1588168" cy="47192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262FC725-B7AA-9643-9EE4-BA5290298DF1}"/>
                </a:ext>
              </a:extLst>
            </p:cNvPr>
            <p:cNvSpPr/>
            <p:nvPr/>
          </p:nvSpPr>
          <p:spPr>
            <a:xfrm>
              <a:off x="5454316" y="4328016"/>
              <a:ext cx="1588168" cy="471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8" tIns="71438" rIns="71438" bIns="71438" numCol="1" spcCol="38100" rtlCol="0" anchor="ctr">
              <a:spAutoFit/>
            </a:bodyPr>
            <a:lstStyle/>
            <a:p>
              <a:pPr marL="0" indent="0" algn="ctr" defTabSz="821560">
                <a:lnSpc>
                  <a:spcPct val="100000"/>
                </a:lnSpc>
                <a:spcBef>
                  <a:spcPts val="0"/>
                </a:spcBef>
                <a:buSzTx/>
                <a:buNone/>
              </a:pPr>
              <a:endParaRPr lang="en-US" sz="3375">
                <a:solidFill>
                  <a:srgbClr val="FFFFFF"/>
                </a:solidFill>
                <a:sym typeface="Helvetica Light"/>
              </a:endParaRP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58D9CE64-4BA9-864E-8B33-E929C78E9CD9}"/>
                </a:ext>
              </a:extLst>
            </p:cNvPr>
            <p:cNvCxnSpPr/>
            <p:nvPr/>
          </p:nvCxnSpPr>
          <p:spPr>
            <a:xfrm>
              <a:off x="5847348" y="4563979"/>
              <a:ext cx="773029" cy="0"/>
            </a:xfrm>
            <a:prstGeom prst="straightConnector1">
              <a:avLst/>
            </a:prstGeom>
            <a:noFill/>
            <a:ln w="57150" cap="flat">
              <a:solidFill>
                <a:schemeClr val="bg1"/>
              </a:solidFill>
              <a:prstDash val="solid"/>
              <a:miter lim="400000"/>
              <a:headEnd type="triangle" w="med" len="med"/>
              <a:tailEnd type="non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4" name="Retângulo 13">
            <a:extLst>
              <a:ext uri="{FF2B5EF4-FFF2-40B4-BE49-F238E27FC236}">
                <a16:creationId xmlns:a16="http://schemas.microsoft.com/office/drawing/2014/main" id="{A1A9729D-E059-924E-9449-ACDA65EBF458}"/>
              </a:ext>
            </a:extLst>
          </p:cNvPr>
          <p:cNvSpPr/>
          <p:nvPr/>
        </p:nvSpPr>
        <p:spPr>
          <a:xfrm>
            <a:off x="8451871" y="6087707"/>
            <a:ext cx="2910139" cy="1218198"/>
          </a:xfrm>
          <a:prstGeom prst="rect">
            <a:avLst/>
          </a:prstGeom>
          <a:solidFill>
            <a:schemeClr val="bg2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rm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dirty="0">
                <a:ln>
                  <a:solidFill>
                    <a:schemeClr val="tx1"/>
                  </a:solidFill>
                </a:ln>
                <a:noFill/>
                <a:sym typeface="Helvetica Light"/>
              </a:rPr>
              <a:t>ACQ index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F43616A-5084-C648-A21F-DE414A395AAA}"/>
              </a:ext>
            </a:extLst>
          </p:cNvPr>
          <p:cNvSpPr/>
          <p:nvPr/>
        </p:nvSpPr>
        <p:spPr>
          <a:xfrm>
            <a:off x="8451873" y="10182205"/>
            <a:ext cx="2910139" cy="1218198"/>
          </a:xfrm>
          <a:prstGeom prst="rect">
            <a:avLst/>
          </a:prstGeom>
          <a:solidFill>
            <a:srgbClr val="0070C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norm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375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Trait score</a:t>
            </a:r>
            <a:endParaRPr lang="en-US" sz="3375" dirty="0">
              <a:ln>
                <a:solidFill>
                  <a:schemeClr val="bg1"/>
                </a:solidFill>
              </a:ln>
              <a:solidFill>
                <a:schemeClr val="bg1"/>
              </a:solidFill>
              <a:sym typeface="Helvetica Light"/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C2A6BE2-8A20-954C-8BC3-6D10DE6BE179}"/>
              </a:ext>
            </a:extLst>
          </p:cNvPr>
          <p:cNvCxnSpPr>
            <a:stCxn id="14" idx="3"/>
            <a:endCxn id="3" idx="1"/>
          </p:cNvCxnSpPr>
          <p:nvPr/>
        </p:nvCxnSpPr>
        <p:spPr>
          <a:xfrm>
            <a:off x="11362010" y="6696806"/>
            <a:ext cx="2889696" cy="160971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4423F22-5339-A84F-9475-A6798DEDD61E}"/>
              </a:ext>
            </a:extLst>
          </p:cNvPr>
          <p:cNvCxnSpPr>
            <a:cxnSpLocks/>
          </p:cNvCxnSpPr>
          <p:nvPr/>
        </p:nvCxnSpPr>
        <p:spPr>
          <a:xfrm>
            <a:off x="11351788" y="6852065"/>
            <a:ext cx="2920362" cy="328175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758AA1D-9DF9-FB48-BBEC-CC3639DFD346}"/>
              </a:ext>
            </a:extLst>
          </p:cNvPr>
          <p:cNvSpPr txBox="1"/>
          <p:nvPr/>
        </p:nvSpPr>
        <p:spPr>
          <a:xfrm>
            <a:off x="12061615" y="6354593"/>
            <a:ext cx="533800" cy="923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5063" dirty="0">
                <a:sym typeface="Helvetica Light"/>
              </a:rPr>
              <a:t>+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E0B5EBD-1AD7-1347-A1B2-8FB2DD4CD897}"/>
              </a:ext>
            </a:extLst>
          </p:cNvPr>
          <p:cNvSpPr txBox="1"/>
          <p:nvPr/>
        </p:nvSpPr>
        <p:spPr>
          <a:xfrm>
            <a:off x="11706655" y="7440731"/>
            <a:ext cx="533800" cy="923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5063" dirty="0">
                <a:sym typeface="Helvetica Light"/>
              </a:rPr>
              <a:t>+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75022C5-5CE5-704A-9A57-6ADCA963680B}"/>
              </a:ext>
            </a:extLst>
          </p:cNvPr>
          <p:cNvCxnSpPr>
            <a:cxnSpLocks/>
          </p:cNvCxnSpPr>
          <p:nvPr/>
        </p:nvCxnSpPr>
        <p:spPr>
          <a:xfrm flipV="1">
            <a:off x="11382455" y="8529470"/>
            <a:ext cx="2869251" cy="223138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1DACEB4A-424A-DC44-9470-595E08331B4A}"/>
              </a:ext>
            </a:extLst>
          </p:cNvPr>
          <p:cNvCxnSpPr>
            <a:cxnSpLocks/>
          </p:cNvCxnSpPr>
          <p:nvPr/>
        </p:nvCxnSpPr>
        <p:spPr>
          <a:xfrm flipV="1">
            <a:off x="11384103" y="10356766"/>
            <a:ext cx="2867604" cy="54300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8FC373E-D92A-1F4A-BC90-74F7B7AA9C30}"/>
              </a:ext>
            </a:extLst>
          </p:cNvPr>
          <p:cNvSpPr txBox="1"/>
          <p:nvPr/>
        </p:nvSpPr>
        <p:spPr>
          <a:xfrm>
            <a:off x="11839056" y="10402776"/>
            <a:ext cx="480902" cy="1183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6750" dirty="0"/>
              <a:t>-</a:t>
            </a:r>
            <a:endParaRPr lang="en-US" sz="5063" dirty="0">
              <a:sym typeface="Helvetica Light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798AE5C-FE46-DF45-8AA2-08CD3AC20299}"/>
              </a:ext>
            </a:extLst>
          </p:cNvPr>
          <p:cNvSpPr txBox="1"/>
          <p:nvPr/>
        </p:nvSpPr>
        <p:spPr>
          <a:xfrm>
            <a:off x="11605913" y="9465677"/>
            <a:ext cx="533800" cy="9233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5063" dirty="0">
                <a:sym typeface="Helvetica Light"/>
              </a:rPr>
              <a:t>+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ED27F4-5FAA-2E4A-B6C1-30D574B9AAFF}"/>
              </a:ext>
            </a:extLst>
          </p:cNvPr>
          <p:cNvSpPr/>
          <p:nvPr/>
        </p:nvSpPr>
        <p:spPr>
          <a:xfrm>
            <a:off x="3490596" y="5711928"/>
            <a:ext cx="3744828" cy="750535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531" dirty="0">
                <a:solidFill>
                  <a:srgbClr val="FFFFFF"/>
                </a:solidFill>
              </a:rPr>
              <a:t>Personality trait</a:t>
            </a:r>
            <a:endParaRPr lang="en-US" sz="2531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8E3AC52-6E30-084A-90FE-C6C1AC3EBC46}"/>
              </a:ext>
            </a:extLst>
          </p:cNvPr>
          <p:cNvSpPr/>
          <p:nvPr/>
        </p:nvSpPr>
        <p:spPr>
          <a:xfrm>
            <a:off x="3445951" y="4128486"/>
            <a:ext cx="3744828" cy="1298198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531" b="1" dirty="0">
                <a:solidFill>
                  <a:srgbClr val="FFFFFF"/>
                </a:solidFill>
              </a:rPr>
              <a:t>Low Gc/</a:t>
            </a:r>
            <a:r>
              <a:rPr lang="en-US" sz="2531" b="1" dirty="0" err="1">
                <a:solidFill>
                  <a:srgbClr val="FFFFFF"/>
                </a:solidFill>
              </a:rPr>
              <a:t>Grw</a:t>
            </a:r>
            <a:r>
              <a:rPr lang="en-US" sz="2531" b="1" dirty="0">
                <a:solidFill>
                  <a:srgbClr val="FFFFFF"/>
                </a:solidFill>
              </a:rPr>
              <a:t>/</a:t>
            </a:r>
            <a:r>
              <a:rPr lang="en-US" sz="2531" b="1" dirty="0" err="1">
                <a:solidFill>
                  <a:srgbClr val="FFFFFF"/>
                </a:solidFill>
              </a:rPr>
              <a:t>Gkn</a:t>
            </a:r>
            <a:endParaRPr lang="en-US" sz="2531" b="1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D17DD8-93D5-514A-90C2-1D8423129262}"/>
              </a:ext>
            </a:extLst>
          </p:cNvPr>
          <p:cNvSpPr/>
          <p:nvPr/>
        </p:nvSpPr>
        <p:spPr>
          <a:xfrm>
            <a:off x="3375228" y="6730963"/>
            <a:ext cx="3744828" cy="1663546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250" b="1" dirty="0">
                <a:solidFill>
                  <a:srgbClr val="FFFFFF"/>
                </a:solidFill>
                <a:sym typeface="Helvetica Light"/>
              </a:rPr>
              <a:t>IEF Insufficient Effort or Careless Responding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0BC50E-F53C-B44E-B78D-52BA0D78B622}"/>
              </a:ext>
            </a:extLst>
          </p:cNvPr>
          <p:cNvSpPr/>
          <p:nvPr/>
        </p:nvSpPr>
        <p:spPr>
          <a:xfrm>
            <a:off x="4667366" y="8287240"/>
            <a:ext cx="3877262" cy="1298198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531" b="1" dirty="0">
                <a:solidFill>
                  <a:srgbClr val="FFFFFF"/>
                </a:solidFill>
                <a:sym typeface="Helvetica Light"/>
              </a:rPr>
              <a:t>Confirmation </a:t>
            </a:r>
            <a:r>
              <a:rPr lang="en-US" sz="2531" b="1" dirty="0">
                <a:solidFill>
                  <a:srgbClr val="FFFFFF"/>
                </a:solidFill>
              </a:rPr>
              <a:t>b</a:t>
            </a:r>
            <a:r>
              <a:rPr lang="en-US" sz="2531" b="1" dirty="0">
                <a:solidFill>
                  <a:srgbClr val="FFFFFF"/>
                </a:solidFill>
                <a:sym typeface="Helvetica Light"/>
              </a:rPr>
              <a:t>ias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C24CFBF-612F-9440-8CC6-C2E749694AC5}"/>
              </a:ext>
            </a:extLst>
          </p:cNvPr>
          <p:cNvSpPr/>
          <p:nvPr/>
        </p:nvSpPr>
        <p:spPr>
          <a:xfrm>
            <a:off x="3646256" y="10377998"/>
            <a:ext cx="3744828" cy="750535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531" b="1" dirty="0">
                <a:solidFill>
                  <a:srgbClr val="FFFFFF"/>
                </a:solidFill>
                <a:sym typeface="Helvetica Light"/>
              </a:rPr>
              <a:t>True target Trait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E85D84DA-4170-844A-82C5-5DFF2D5FBE7C}"/>
              </a:ext>
            </a:extLst>
          </p:cNvPr>
          <p:cNvCxnSpPr>
            <a:cxnSpLocks/>
          </p:cNvCxnSpPr>
          <p:nvPr/>
        </p:nvCxnSpPr>
        <p:spPr>
          <a:xfrm>
            <a:off x="7008073" y="5023682"/>
            <a:ext cx="1371393" cy="138292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05499AD2-9B32-374E-B61B-68A1E7B9561C}"/>
              </a:ext>
            </a:extLst>
          </p:cNvPr>
          <p:cNvCxnSpPr>
            <a:cxnSpLocks/>
          </p:cNvCxnSpPr>
          <p:nvPr/>
        </p:nvCxnSpPr>
        <p:spPr>
          <a:xfrm>
            <a:off x="7146896" y="6232606"/>
            <a:ext cx="1148691" cy="39518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D6C9A280-90B2-3B4D-86BC-A1235F4B4F06}"/>
              </a:ext>
            </a:extLst>
          </p:cNvPr>
          <p:cNvCxnSpPr>
            <a:cxnSpLocks/>
          </p:cNvCxnSpPr>
          <p:nvPr/>
        </p:nvCxnSpPr>
        <p:spPr>
          <a:xfrm flipV="1">
            <a:off x="7120056" y="6816291"/>
            <a:ext cx="1210202" cy="552347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BC32760A-5F74-3D41-9335-DEE9D5A912A2}"/>
              </a:ext>
            </a:extLst>
          </p:cNvPr>
          <p:cNvCxnSpPr>
            <a:cxnSpLocks/>
          </p:cNvCxnSpPr>
          <p:nvPr/>
        </p:nvCxnSpPr>
        <p:spPr>
          <a:xfrm flipV="1">
            <a:off x="7386185" y="7136359"/>
            <a:ext cx="972032" cy="135658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8058BE62-3E10-824B-983F-21587F00D180}"/>
              </a:ext>
            </a:extLst>
          </p:cNvPr>
          <p:cNvCxnSpPr>
            <a:cxnSpLocks/>
          </p:cNvCxnSpPr>
          <p:nvPr/>
        </p:nvCxnSpPr>
        <p:spPr>
          <a:xfrm flipV="1">
            <a:off x="7389154" y="10811525"/>
            <a:ext cx="990259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6A3D77AC-1F91-664E-9178-E18994BA4E0C}"/>
              </a:ext>
            </a:extLst>
          </p:cNvPr>
          <p:cNvCxnSpPr>
            <a:cxnSpLocks/>
          </p:cNvCxnSpPr>
          <p:nvPr/>
        </p:nvCxnSpPr>
        <p:spPr>
          <a:xfrm flipV="1">
            <a:off x="17516910" y="5631561"/>
            <a:ext cx="3135731" cy="14227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3E78E997-E699-F549-8A8B-5C440AFB4030}"/>
              </a:ext>
            </a:extLst>
          </p:cNvPr>
          <p:cNvCxnSpPr>
            <a:cxnSpLocks/>
          </p:cNvCxnSpPr>
          <p:nvPr/>
        </p:nvCxnSpPr>
        <p:spPr>
          <a:xfrm flipV="1">
            <a:off x="17516911" y="6432575"/>
            <a:ext cx="3135731" cy="14227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5BB4B322-97FD-7C49-8D36-D68A46F69057}"/>
              </a:ext>
            </a:extLst>
          </p:cNvPr>
          <p:cNvCxnSpPr>
            <a:cxnSpLocks/>
          </p:cNvCxnSpPr>
          <p:nvPr/>
        </p:nvCxnSpPr>
        <p:spPr>
          <a:xfrm flipV="1">
            <a:off x="17397879" y="8382952"/>
            <a:ext cx="3135731" cy="14227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A32ADC70-0170-9D48-ACE1-A5F35F91F322}"/>
              </a:ext>
            </a:extLst>
          </p:cNvPr>
          <p:cNvCxnSpPr>
            <a:cxnSpLocks/>
          </p:cNvCxnSpPr>
          <p:nvPr/>
        </p:nvCxnSpPr>
        <p:spPr>
          <a:xfrm flipV="1">
            <a:off x="17397880" y="9315276"/>
            <a:ext cx="3135731" cy="14227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D612D4F-E9F1-2449-9AA5-853E0D0CE291}"/>
              </a:ext>
            </a:extLst>
          </p:cNvPr>
          <p:cNvCxnSpPr>
            <a:cxnSpLocks/>
          </p:cNvCxnSpPr>
          <p:nvPr/>
        </p:nvCxnSpPr>
        <p:spPr>
          <a:xfrm flipV="1">
            <a:off x="17516910" y="11536810"/>
            <a:ext cx="3135731" cy="14227"/>
          </a:xfrm>
          <a:prstGeom prst="straightConnector1">
            <a:avLst/>
          </a:prstGeom>
          <a:noFill/>
          <a:ln w="762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D43B66DD-9368-4E4F-8CC0-22FE6B7F560D}"/>
              </a:ext>
            </a:extLst>
          </p:cNvPr>
          <p:cNvCxnSpPr>
            <a:cxnSpLocks/>
          </p:cNvCxnSpPr>
          <p:nvPr/>
        </p:nvCxnSpPr>
        <p:spPr>
          <a:xfrm flipV="1">
            <a:off x="17426668" y="12468450"/>
            <a:ext cx="3135731" cy="14227"/>
          </a:xfrm>
          <a:prstGeom prst="straightConnector1">
            <a:avLst/>
          </a:prstGeom>
          <a:noFill/>
          <a:ln w="76200" cap="flat">
            <a:solidFill>
              <a:schemeClr val="accent5">
                <a:lumMod val="40000"/>
                <a:lumOff val="60000"/>
              </a:schemeClr>
            </a:solidFill>
            <a:prstDash val="solid"/>
            <a:miter lim="400000"/>
            <a:headEnd type="triangle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5789B403-C732-0D4D-BB68-FBB2E32B1A82}"/>
              </a:ext>
            </a:extLst>
          </p:cNvPr>
          <p:cNvCxnSpPr>
            <a:cxnSpLocks/>
          </p:cNvCxnSpPr>
          <p:nvPr/>
        </p:nvCxnSpPr>
        <p:spPr>
          <a:xfrm>
            <a:off x="19521399" y="4914612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13BE1900-9A66-7440-8839-39FA23CC5136}"/>
              </a:ext>
            </a:extLst>
          </p:cNvPr>
          <p:cNvCxnSpPr>
            <a:cxnSpLocks/>
          </p:cNvCxnSpPr>
          <p:nvPr/>
        </p:nvCxnSpPr>
        <p:spPr>
          <a:xfrm>
            <a:off x="18222128" y="11814310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190B8CBA-F9EC-4E47-9A55-A947F07DCEA5}"/>
              </a:ext>
            </a:extLst>
          </p:cNvPr>
          <p:cNvCxnSpPr>
            <a:cxnSpLocks/>
          </p:cNvCxnSpPr>
          <p:nvPr/>
        </p:nvCxnSpPr>
        <p:spPr>
          <a:xfrm>
            <a:off x="19744875" y="4914612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97799182-72D9-2746-87B7-6F27D4BC1C9F}"/>
              </a:ext>
            </a:extLst>
          </p:cNvPr>
          <p:cNvCxnSpPr>
            <a:cxnSpLocks/>
          </p:cNvCxnSpPr>
          <p:nvPr/>
        </p:nvCxnSpPr>
        <p:spPr>
          <a:xfrm>
            <a:off x="19521399" y="5783297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D571BB61-4DFB-A14B-91D5-2FE4B7F7F126}"/>
              </a:ext>
            </a:extLst>
          </p:cNvPr>
          <p:cNvCxnSpPr>
            <a:cxnSpLocks/>
          </p:cNvCxnSpPr>
          <p:nvPr/>
        </p:nvCxnSpPr>
        <p:spPr>
          <a:xfrm>
            <a:off x="19750753" y="5767477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21E32B8C-21F4-974A-B768-07944CDF5F91}"/>
              </a:ext>
            </a:extLst>
          </p:cNvPr>
          <p:cNvCxnSpPr>
            <a:cxnSpLocks/>
          </p:cNvCxnSpPr>
          <p:nvPr/>
        </p:nvCxnSpPr>
        <p:spPr>
          <a:xfrm>
            <a:off x="19758270" y="11814310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409193B8-6FCC-B24F-B311-159A0A76B027}"/>
              </a:ext>
            </a:extLst>
          </p:cNvPr>
          <p:cNvCxnSpPr>
            <a:cxnSpLocks/>
          </p:cNvCxnSpPr>
          <p:nvPr/>
        </p:nvCxnSpPr>
        <p:spPr>
          <a:xfrm>
            <a:off x="18222128" y="8655768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3A68ECEE-72B7-5F4C-AD09-E77717C9AC6A}"/>
              </a:ext>
            </a:extLst>
          </p:cNvPr>
          <p:cNvCxnSpPr>
            <a:cxnSpLocks/>
          </p:cNvCxnSpPr>
          <p:nvPr/>
        </p:nvCxnSpPr>
        <p:spPr>
          <a:xfrm>
            <a:off x="19916185" y="8610448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01E31DD9-1842-0C41-9C59-2162E4CDD55A}"/>
              </a:ext>
            </a:extLst>
          </p:cNvPr>
          <p:cNvCxnSpPr>
            <a:cxnSpLocks/>
          </p:cNvCxnSpPr>
          <p:nvPr/>
        </p:nvCxnSpPr>
        <p:spPr>
          <a:xfrm>
            <a:off x="19698588" y="10811524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F5E4EF3B-9EB1-A34B-B706-F27F17C9A75F}"/>
              </a:ext>
            </a:extLst>
          </p:cNvPr>
          <p:cNvCxnSpPr>
            <a:cxnSpLocks/>
          </p:cNvCxnSpPr>
          <p:nvPr/>
        </p:nvCxnSpPr>
        <p:spPr>
          <a:xfrm>
            <a:off x="19922063" y="10811524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02EC75FC-0834-254A-8936-D5C8F2528921}"/>
              </a:ext>
            </a:extLst>
          </p:cNvPr>
          <p:cNvCxnSpPr>
            <a:cxnSpLocks/>
          </p:cNvCxnSpPr>
          <p:nvPr/>
        </p:nvCxnSpPr>
        <p:spPr>
          <a:xfrm>
            <a:off x="18202163" y="7697422"/>
            <a:ext cx="0" cy="608819"/>
          </a:xfrm>
          <a:prstGeom prst="straightConnector1">
            <a:avLst/>
          </a:prstGeom>
          <a:noFill/>
          <a:ln w="53975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Conector de Seta Reta 81">
            <a:extLst>
              <a:ext uri="{FF2B5EF4-FFF2-40B4-BE49-F238E27FC236}">
                <a16:creationId xmlns:a16="http://schemas.microsoft.com/office/drawing/2014/main" id="{02F15EF5-DA0C-5F45-A79C-48A95A444EB1}"/>
              </a:ext>
            </a:extLst>
          </p:cNvPr>
          <p:cNvCxnSpPr>
            <a:cxnSpLocks/>
          </p:cNvCxnSpPr>
          <p:nvPr/>
        </p:nvCxnSpPr>
        <p:spPr>
          <a:xfrm>
            <a:off x="19896221" y="7652101"/>
            <a:ext cx="0" cy="608819"/>
          </a:xfrm>
          <a:prstGeom prst="straightConnector1">
            <a:avLst/>
          </a:prstGeom>
          <a:noFill/>
          <a:ln w="53975" cap="flat">
            <a:solidFill>
              <a:schemeClr val="tx2">
                <a:lumMod val="60000"/>
                <a:lumOff val="4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182F7B3E-7E86-3F4B-A6B8-BADE9EECAF1B}"/>
              </a:ext>
            </a:extLst>
          </p:cNvPr>
          <p:cNvSpPr txBox="1"/>
          <p:nvPr/>
        </p:nvSpPr>
        <p:spPr>
          <a:xfrm>
            <a:off x="14632909" y="11036028"/>
            <a:ext cx="1561492" cy="7503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969" b="1" dirty="0"/>
              <a:t>Negative pole items</a:t>
            </a:r>
            <a:endParaRPr lang="en-US" sz="1969" b="1" dirty="0">
              <a:sym typeface="Helvetica Light"/>
            </a:endParaRP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2C24EA8B-A7E2-5F45-96A8-990125FE91B9}"/>
              </a:ext>
            </a:extLst>
          </p:cNvPr>
          <p:cNvSpPr txBox="1"/>
          <p:nvPr/>
        </p:nvSpPr>
        <p:spPr>
          <a:xfrm>
            <a:off x="14567197" y="6680828"/>
            <a:ext cx="1561492" cy="7503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1969" b="1" dirty="0"/>
              <a:t>Positive pole items</a:t>
            </a:r>
            <a:endParaRPr lang="en-US" sz="1969" b="1" dirty="0">
              <a:sym typeface="Helvetica Light"/>
            </a:endParaRP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5810E5ED-57FB-104C-B5F6-BF6713B2550A}"/>
              </a:ext>
            </a:extLst>
          </p:cNvPr>
          <p:cNvSpPr txBox="1"/>
          <p:nvPr/>
        </p:nvSpPr>
        <p:spPr>
          <a:xfrm>
            <a:off x="14057249" y="5355339"/>
            <a:ext cx="2427820" cy="923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pPr marL="0" indent="0" algn="ctr" defTabSz="82156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2531" b="1" dirty="0">
                <a:solidFill>
                  <a:srgbClr val="0070C0"/>
                </a:solidFill>
              </a:rPr>
              <a:t>I am often talkative</a:t>
            </a:r>
            <a:endParaRPr lang="en-US" sz="2531" b="1" dirty="0">
              <a:solidFill>
                <a:srgbClr val="0070C0"/>
              </a:solidFill>
              <a:sym typeface="Helvetica Light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5C4A151C-0896-404A-A9FD-E76F8D6E7032}"/>
              </a:ext>
            </a:extLst>
          </p:cNvPr>
          <p:cNvSpPr txBox="1"/>
          <p:nvPr/>
        </p:nvSpPr>
        <p:spPr>
          <a:xfrm>
            <a:off x="14079041" y="11992955"/>
            <a:ext cx="2427820" cy="14224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8" tIns="71438" rIns="71438" bIns="71438" numCol="1" spcCol="38100" rtlCol="0" anchor="ctr">
            <a:spAutoFit/>
          </a:bodyPr>
          <a:lstStyle/>
          <a:p>
            <a:r>
              <a:rPr lang="en-US" sz="2531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 am often quiet</a:t>
            </a:r>
            <a:endParaRPr lang="en-US" sz="2531" b="1" dirty="0">
              <a:solidFill>
                <a:schemeClr val="accent5">
                  <a:lumMod val="60000"/>
                  <a:lumOff val="40000"/>
                </a:schemeClr>
              </a:solidFill>
              <a:sym typeface="Helvetica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C28D986-A940-DA4D-B314-A75FE81EBEF3}"/>
              </a:ext>
            </a:extLst>
          </p:cNvPr>
          <p:cNvSpPr/>
          <p:nvPr/>
        </p:nvSpPr>
        <p:spPr>
          <a:xfrm>
            <a:off x="3285030" y="1432704"/>
            <a:ext cx="17514397" cy="2119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844"/>
              </a:spcBef>
              <a:spcAft>
                <a:spcPts val="844"/>
              </a:spcAft>
            </a:pPr>
            <a:r>
              <a:rPr lang="pt-BR" sz="2813" dirty="0" err="1"/>
              <a:t>Messick</a:t>
            </a:r>
            <a:r>
              <a:rPr lang="pt-BR" sz="2813" dirty="0"/>
              <a:t> (1966) </a:t>
            </a:r>
            <a:r>
              <a:rPr lang="pt-BR" sz="2813" dirty="0" err="1"/>
              <a:t>proposes</a:t>
            </a:r>
            <a:r>
              <a:rPr lang="pt-BR" sz="2813" dirty="0"/>
              <a:t> </a:t>
            </a:r>
            <a:r>
              <a:rPr lang="pt-BR" sz="2813" dirty="0" err="1"/>
              <a:t>at</a:t>
            </a:r>
            <a:r>
              <a:rPr lang="pt-BR" sz="2813" dirty="0"/>
              <a:t> </a:t>
            </a:r>
            <a:r>
              <a:rPr lang="pt-BR" sz="2813" dirty="0" err="1"/>
              <a:t>least</a:t>
            </a:r>
            <a:r>
              <a:rPr lang="pt-BR" sz="2813" dirty="0"/>
              <a:t> </a:t>
            </a:r>
            <a:r>
              <a:rPr lang="pt-BR" sz="2813" dirty="0" err="1"/>
              <a:t>two</a:t>
            </a:r>
            <a:r>
              <a:rPr lang="pt-BR" sz="2813" dirty="0"/>
              <a:t> </a:t>
            </a:r>
            <a:r>
              <a:rPr lang="pt-BR" sz="2813" dirty="0" err="1"/>
              <a:t>aspects</a:t>
            </a:r>
            <a:r>
              <a:rPr lang="pt-BR" sz="2813" dirty="0"/>
              <a:t> </a:t>
            </a:r>
            <a:r>
              <a:rPr lang="pt-BR" sz="2813" dirty="0" err="1"/>
              <a:t>of</a:t>
            </a:r>
            <a:r>
              <a:rPr lang="pt-BR" sz="2813" dirty="0"/>
              <a:t> </a:t>
            </a:r>
            <a:r>
              <a:rPr lang="pt-BR" sz="2813" dirty="0" err="1"/>
              <a:t>acquiescence</a:t>
            </a:r>
            <a:r>
              <a:rPr lang="pt-BR" sz="2813" dirty="0"/>
              <a:t>: (a) </a:t>
            </a:r>
            <a:r>
              <a:rPr lang="pt-BR" sz="2813" b="1" dirty="0" err="1"/>
              <a:t>interpretive</a:t>
            </a:r>
            <a:r>
              <a:rPr lang="pt-BR" sz="2813" b="1" dirty="0"/>
              <a:t> </a:t>
            </a:r>
            <a:r>
              <a:rPr lang="pt-BR" sz="2813" b="1" dirty="0" err="1"/>
              <a:t>acquiescence</a:t>
            </a:r>
            <a:r>
              <a:rPr lang="pt-BR" sz="2813" dirty="0"/>
              <a:t>: </a:t>
            </a:r>
            <a:r>
              <a:rPr lang="pt-BR" sz="2813" dirty="0" err="1"/>
              <a:t>difficulty</a:t>
            </a:r>
            <a:r>
              <a:rPr lang="pt-BR" sz="2813" dirty="0"/>
              <a:t> </a:t>
            </a:r>
            <a:r>
              <a:rPr lang="pt-BR" sz="2813" dirty="0" err="1"/>
              <a:t>interpreting</a:t>
            </a:r>
            <a:r>
              <a:rPr lang="pt-BR" sz="2813" dirty="0"/>
              <a:t> </a:t>
            </a:r>
            <a:r>
              <a:rPr lang="pt-BR" sz="2813" dirty="0" err="1"/>
              <a:t>statements</a:t>
            </a:r>
            <a:r>
              <a:rPr lang="pt-BR" sz="2813" dirty="0"/>
              <a:t> </a:t>
            </a:r>
            <a:r>
              <a:rPr lang="pt-BR" sz="2813" dirty="0" err="1"/>
              <a:t>unambiguously</a:t>
            </a:r>
            <a:r>
              <a:rPr lang="pt-BR" sz="2813" dirty="0"/>
              <a:t>, </a:t>
            </a:r>
            <a:r>
              <a:rPr lang="pt-BR" sz="2813" dirty="0" err="1"/>
              <a:t>inability</a:t>
            </a:r>
            <a:r>
              <a:rPr lang="pt-BR" sz="2813" dirty="0"/>
              <a:t> </a:t>
            </a:r>
            <a:r>
              <a:rPr lang="pt-BR" sz="2813" dirty="0" err="1"/>
              <a:t>to</a:t>
            </a:r>
            <a:r>
              <a:rPr lang="pt-BR" sz="2813" dirty="0"/>
              <a:t> </a:t>
            </a:r>
            <a:r>
              <a:rPr lang="pt-BR" sz="2813" dirty="0" err="1"/>
              <a:t>differentiate</a:t>
            </a:r>
            <a:r>
              <a:rPr lang="pt-BR" sz="2813" dirty="0"/>
              <a:t> </a:t>
            </a:r>
            <a:r>
              <a:rPr lang="pt-BR" sz="2813" dirty="0" err="1"/>
              <a:t>or</a:t>
            </a:r>
            <a:r>
              <a:rPr lang="pt-BR" sz="2813" dirty="0"/>
              <a:t> particularize, </a:t>
            </a:r>
            <a:r>
              <a:rPr lang="pt-BR" sz="2813" dirty="0" err="1"/>
              <a:t>negatively</a:t>
            </a:r>
            <a:r>
              <a:rPr lang="pt-BR" sz="2813" dirty="0"/>
              <a:t> </a:t>
            </a:r>
            <a:r>
              <a:rPr lang="pt-BR" sz="2813" dirty="0" err="1"/>
              <a:t>associated</a:t>
            </a:r>
            <a:r>
              <a:rPr lang="pt-BR" sz="2813" dirty="0"/>
              <a:t> </a:t>
            </a:r>
            <a:r>
              <a:rPr lang="pt-BR" sz="2813" dirty="0" err="1"/>
              <a:t>with</a:t>
            </a:r>
            <a:r>
              <a:rPr lang="pt-BR" sz="2813" dirty="0"/>
              <a:t> verbal </a:t>
            </a:r>
            <a:r>
              <a:rPr lang="pt-BR" sz="2813" dirty="0" err="1"/>
              <a:t>comprehension</a:t>
            </a:r>
            <a:r>
              <a:rPr lang="pt-BR" sz="2813" dirty="0"/>
              <a:t> </a:t>
            </a:r>
            <a:r>
              <a:rPr lang="pt-BR" sz="2813" dirty="0" err="1"/>
              <a:t>skills</a:t>
            </a:r>
            <a:r>
              <a:rPr lang="pt-BR" sz="2813" dirty="0"/>
              <a:t>, (</a:t>
            </a:r>
            <a:r>
              <a:rPr lang="pt-BR" sz="2813" dirty="0" err="1"/>
              <a:t>b</a:t>
            </a:r>
            <a:r>
              <a:rPr lang="pt-BR" sz="2813" dirty="0"/>
              <a:t>) </a:t>
            </a:r>
            <a:r>
              <a:rPr lang="pt-BR" sz="2813" b="1" dirty="0" err="1"/>
              <a:t>Impulsive</a:t>
            </a:r>
            <a:r>
              <a:rPr lang="pt-BR" sz="2813" b="1" dirty="0"/>
              <a:t> </a:t>
            </a:r>
            <a:r>
              <a:rPr lang="pt-BR" sz="2813" b="1" dirty="0" err="1"/>
              <a:t>acceptance</a:t>
            </a:r>
            <a:r>
              <a:rPr lang="pt-BR" sz="2813" dirty="0"/>
              <a:t>: </a:t>
            </a:r>
            <a:r>
              <a:rPr lang="pt-BR" sz="2813" dirty="0" err="1"/>
              <a:t>tendency</a:t>
            </a:r>
            <a:r>
              <a:rPr lang="pt-BR" sz="2813" dirty="0"/>
              <a:t> </a:t>
            </a:r>
            <a:r>
              <a:rPr lang="pt-BR" sz="2813" dirty="0" err="1"/>
              <a:t>to</a:t>
            </a:r>
            <a:r>
              <a:rPr lang="pt-BR" sz="2813" dirty="0"/>
              <a:t> </a:t>
            </a:r>
            <a:r>
              <a:rPr lang="pt-BR" sz="2813" dirty="0" err="1"/>
              <a:t>react</a:t>
            </a:r>
            <a:r>
              <a:rPr lang="pt-BR" sz="2813" dirty="0"/>
              <a:t> </a:t>
            </a:r>
            <a:r>
              <a:rPr lang="pt-BR" sz="2813" dirty="0" err="1"/>
              <a:t>quickly</a:t>
            </a:r>
            <a:r>
              <a:rPr lang="pt-BR" sz="2813" dirty="0"/>
              <a:t> </a:t>
            </a:r>
            <a:r>
              <a:rPr lang="pt-BR" sz="2813" dirty="0" err="1"/>
              <a:t>and</a:t>
            </a:r>
            <a:r>
              <a:rPr lang="pt-BR" sz="2813" dirty="0"/>
              <a:t> </a:t>
            </a:r>
            <a:r>
              <a:rPr lang="pt-BR" sz="2813" dirty="0" err="1"/>
              <a:t>impulsively</a:t>
            </a:r>
            <a:r>
              <a:rPr lang="pt-BR" sz="2813" dirty="0"/>
              <a:t> </a:t>
            </a:r>
            <a:r>
              <a:rPr lang="pt-BR" sz="2813" dirty="0" err="1"/>
              <a:t>with</a:t>
            </a:r>
            <a:r>
              <a:rPr lang="pt-BR" sz="2813" dirty="0"/>
              <a:t> </a:t>
            </a:r>
            <a:r>
              <a:rPr lang="pt-BR" sz="2813" dirty="0" err="1"/>
              <a:t>little</a:t>
            </a:r>
            <a:r>
              <a:rPr lang="pt-BR" sz="2813" dirty="0"/>
              <a:t> </a:t>
            </a:r>
            <a:r>
              <a:rPr lang="pt-BR" sz="2813" dirty="0" err="1"/>
              <a:t>reflection</a:t>
            </a:r>
            <a:r>
              <a:rPr lang="pt-BR" sz="2813" dirty="0"/>
              <a:t> </a:t>
            </a:r>
            <a:r>
              <a:rPr lang="pt-BR" sz="2813" dirty="0" err="1"/>
              <a:t>and</a:t>
            </a:r>
            <a:r>
              <a:rPr lang="pt-BR" sz="2813" dirty="0"/>
              <a:t> </a:t>
            </a:r>
            <a:r>
              <a:rPr lang="pt-BR" sz="2813" dirty="0" err="1"/>
              <a:t>probably</a:t>
            </a:r>
            <a:r>
              <a:rPr lang="pt-BR" sz="2813" dirty="0"/>
              <a:t> </a:t>
            </a:r>
            <a:r>
              <a:rPr lang="pt-BR" sz="2813" dirty="0" err="1"/>
              <a:t>little</a:t>
            </a:r>
            <a:r>
              <a:rPr lang="pt-BR" sz="2813" dirty="0"/>
              <a:t> </a:t>
            </a:r>
            <a:r>
              <a:rPr lang="pt-BR" sz="2813" dirty="0" err="1"/>
              <a:t>monitoring</a:t>
            </a:r>
            <a:r>
              <a:rPr lang="pt-BR" sz="2813" dirty="0"/>
              <a:t> </a:t>
            </a:r>
            <a:r>
              <a:rPr lang="pt-BR" sz="2813" dirty="0" err="1"/>
              <a:t>of</a:t>
            </a:r>
            <a:r>
              <a:rPr lang="pt-BR" sz="2813" dirty="0"/>
              <a:t> performance (</a:t>
            </a:r>
            <a:r>
              <a:rPr lang="pt-BR" sz="2813" dirty="0" err="1"/>
              <a:t>unreflective</a:t>
            </a:r>
            <a:r>
              <a:rPr lang="pt-BR" sz="2813" dirty="0"/>
              <a:t> </a:t>
            </a:r>
            <a:r>
              <a:rPr lang="pt-BR" sz="2813" dirty="0" err="1"/>
              <a:t>impulsiveness</a:t>
            </a:r>
            <a:r>
              <a:rPr lang="pt-BR" sz="2813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85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29F2CE-4429-8387-B254-DBE0B9F1B56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How to measure acquiescence?</a:t>
            </a:r>
          </a:p>
          <a:p>
            <a:r>
              <a:rPr lang="en-US" dirty="0"/>
              <a:t>Acquiescence Index  (</a:t>
            </a:r>
            <a:r>
              <a:rPr lang="en-US" dirty="0" err="1"/>
              <a:t>acq_index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930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Inconsistent agreement respo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Inconsistent agreement responses</a:t>
            </a:r>
          </a:p>
        </p:txBody>
      </p:sp>
      <p:sp>
        <p:nvSpPr>
          <p:cNvPr id="579" name="index from positive pole vs negative pole items"/>
          <p:cNvSpPr txBox="1">
            <a:spLocks noGrp="1"/>
          </p:cNvSpPr>
          <p:nvPr>
            <p:ph type="body" idx="21"/>
          </p:nvPr>
        </p:nvSpPr>
        <p:spPr>
          <a:xfrm>
            <a:off x="1273244" y="2302088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index from positive pole vs negative pole items</a:t>
            </a:r>
          </a:p>
        </p:txBody>
      </p:sp>
      <p:pic>
        <p:nvPicPr>
          <p:cNvPr id="580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91" y="6746255"/>
            <a:ext cx="4428506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34" y="6593596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onsistent responses"/>
          <p:cNvSpPr txBox="1"/>
          <p:nvPr/>
        </p:nvSpPr>
        <p:spPr>
          <a:xfrm>
            <a:off x="1790170" y="3982369"/>
            <a:ext cx="601949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</a:lvl1pPr>
          </a:lstStyle>
          <a:p>
            <a:r>
              <a:t>Consistent responses</a:t>
            </a:r>
          </a:p>
        </p:txBody>
      </p:sp>
      <p:pic>
        <p:nvPicPr>
          <p:cNvPr id="583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35" y="7814139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5"/>
          <p:cNvSpPr txBox="1"/>
          <p:nvPr/>
        </p:nvSpPr>
        <p:spPr>
          <a:xfrm>
            <a:off x="4288454" y="6056590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sp>
        <p:nvSpPr>
          <p:cNvPr id="585" name="1"/>
          <p:cNvSpPr txBox="1"/>
          <p:nvPr/>
        </p:nvSpPr>
        <p:spPr>
          <a:xfrm>
            <a:off x="1278461" y="7029021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1</a:t>
            </a:r>
          </a:p>
        </p:txBody>
      </p:sp>
      <p:pic>
        <p:nvPicPr>
          <p:cNvPr id="586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790" y="7610523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When confronted with a problem  I give up easily"/>
          <p:cNvSpPr txBox="1"/>
          <p:nvPr/>
        </p:nvSpPr>
        <p:spPr>
          <a:xfrm>
            <a:off x="682031" y="8614792"/>
            <a:ext cx="5031970" cy="86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buSzTx/>
              <a:buNone/>
              <a:defRPr sz="2600">
                <a:solidFill>
                  <a:schemeClr val="accent5"/>
                </a:solidFill>
              </a:defRPr>
            </a:pPr>
            <a:r>
              <a:t>When confronted with a problem </a:t>
            </a:r>
            <a:br/>
            <a:r>
              <a:t>I give up easily</a:t>
            </a:r>
          </a:p>
        </p:txBody>
      </p:sp>
      <p:sp>
        <p:nvSpPr>
          <p:cNvPr id="588" name="When confronted with a problem  I do more than it is expected of me"/>
          <p:cNvSpPr txBox="1"/>
          <p:nvPr/>
        </p:nvSpPr>
        <p:spPr>
          <a:xfrm>
            <a:off x="697790" y="5335808"/>
            <a:ext cx="5258487" cy="86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/>
          <a:p>
            <a:pPr marL="0" indent="0">
              <a:buSzTx/>
              <a:buNone/>
              <a:defRPr sz="2600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When confronted with a problem </a:t>
            </a:r>
            <a:br/>
            <a:r>
              <a:t>I do more than it is expected of me</a:t>
            </a:r>
          </a:p>
        </p:txBody>
      </p:sp>
      <p:pic>
        <p:nvPicPr>
          <p:cNvPr id="589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00" y="6746602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594" y="654944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144" y="7814485"/>
            <a:ext cx="4530701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4"/>
          <p:cNvSpPr txBox="1"/>
          <p:nvPr/>
        </p:nvSpPr>
        <p:spPr>
          <a:xfrm>
            <a:off x="8274594" y="5990192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4</a:t>
            </a:r>
          </a:p>
        </p:txBody>
      </p:sp>
      <p:sp>
        <p:nvSpPr>
          <p:cNvPr id="593" name="2"/>
          <p:cNvSpPr txBox="1"/>
          <p:nvPr/>
        </p:nvSpPr>
        <p:spPr>
          <a:xfrm>
            <a:off x="6387749" y="7029367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2</a:t>
            </a:r>
          </a:p>
        </p:txBody>
      </p:sp>
      <p:pic>
        <p:nvPicPr>
          <p:cNvPr id="59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77" y="7610870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309" y="6673368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063" y="6498461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7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153" y="7741252"/>
            <a:ext cx="4530700" cy="647244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3"/>
          <p:cNvSpPr txBox="1"/>
          <p:nvPr/>
        </p:nvSpPr>
        <p:spPr>
          <a:xfrm>
            <a:off x="11754063" y="5939207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3</a:t>
            </a:r>
          </a:p>
        </p:txBody>
      </p:sp>
      <p:sp>
        <p:nvSpPr>
          <p:cNvPr id="599" name="3"/>
          <p:cNvSpPr txBox="1"/>
          <p:nvPr/>
        </p:nvSpPr>
        <p:spPr>
          <a:xfrm>
            <a:off x="11754063" y="6978382"/>
            <a:ext cx="375566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3</a:t>
            </a:r>
          </a:p>
        </p:txBody>
      </p:sp>
      <p:pic>
        <p:nvPicPr>
          <p:cNvPr id="600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7204" y="753763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234" y="6689128"/>
            <a:ext cx="4428506" cy="64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5211" y="6491972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5078" y="7757011"/>
            <a:ext cx="4530701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0378" y="7553396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m" descr="Imag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358" y="6690664"/>
            <a:ext cx="4428505" cy="647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0306" y="6538005"/>
            <a:ext cx="3302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m" descr="Image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5202" y="7758548"/>
            <a:ext cx="4530700" cy="64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Imagem" descr="Image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071" y="7540365"/>
            <a:ext cx="330201" cy="596901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4"/>
          <p:cNvSpPr txBox="1"/>
          <p:nvPr/>
        </p:nvSpPr>
        <p:spPr>
          <a:xfrm>
            <a:off x="17075013" y="6984872"/>
            <a:ext cx="375565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4</a:t>
            </a:r>
          </a:p>
        </p:txBody>
      </p:sp>
      <p:sp>
        <p:nvSpPr>
          <p:cNvPr id="610" name="2"/>
          <p:cNvSpPr txBox="1"/>
          <p:nvPr/>
        </p:nvSpPr>
        <p:spPr>
          <a:xfrm>
            <a:off x="15515211" y="5824859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2</a:t>
            </a:r>
          </a:p>
        </p:txBody>
      </p:sp>
      <p:sp>
        <p:nvSpPr>
          <p:cNvPr id="611" name="5"/>
          <p:cNvSpPr txBox="1"/>
          <p:nvPr/>
        </p:nvSpPr>
        <p:spPr>
          <a:xfrm>
            <a:off x="22433553" y="7029021"/>
            <a:ext cx="375565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5</a:t>
            </a:r>
          </a:p>
        </p:txBody>
      </p:sp>
      <p:sp>
        <p:nvSpPr>
          <p:cNvPr id="612" name="1"/>
          <p:cNvSpPr txBox="1"/>
          <p:nvPr/>
        </p:nvSpPr>
        <p:spPr>
          <a:xfrm>
            <a:off x="19604470" y="5843246"/>
            <a:ext cx="375565" cy="64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3700"/>
            </a:lvl1pPr>
          </a:lstStyle>
          <a:p>
            <a:r>
              <a:t>1</a:t>
            </a:r>
          </a:p>
        </p:txBody>
      </p:sp>
      <p:sp>
        <p:nvSpPr>
          <p:cNvPr id="613" name="Linha"/>
          <p:cNvSpPr/>
          <p:nvPr/>
        </p:nvSpPr>
        <p:spPr>
          <a:xfrm>
            <a:off x="1440234" y="11462508"/>
            <a:ext cx="20982343" cy="1"/>
          </a:xfrm>
          <a:prstGeom prst="line">
            <a:avLst/>
          </a:prstGeom>
          <a:ln w="88900">
            <a:solidFill>
              <a:schemeClr val="accent1">
                <a:alpha val="58615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614" name="High persistence"/>
          <p:cNvSpPr txBox="1"/>
          <p:nvPr/>
        </p:nvSpPr>
        <p:spPr>
          <a:xfrm>
            <a:off x="987017" y="10418760"/>
            <a:ext cx="2597075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2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r>
              <a:t>High persistence</a:t>
            </a:r>
          </a:p>
        </p:txBody>
      </p:sp>
      <p:sp>
        <p:nvSpPr>
          <p:cNvPr id="615" name="Low persistence"/>
          <p:cNvSpPr txBox="1"/>
          <p:nvPr/>
        </p:nvSpPr>
        <p:spPr>
          <a:xfrm>
            <a:off x="20558921" y="10578744"/>
            <a:ext cx="2535658" cy="498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normAutofit/>
          </a:bodyPr>
          <a:lstStyle>
            <a:lvl1pPr marL="0" indent="0">
              <a:buSzTx/>
              <a:buNone/>
              <a:defRPr sz="2600">
                <a:solidFill>
                  <a:schemeClr val="accent5">
                    <a:hueOff val="-152895"/>
                    <a:lumOff val="12368"/>
                  </a:schemeClr>
                </a:solidFill>
              </a:defRPr>
            </a:lvl1pPr>
          </a:lstStyle>
          <a:p>
            <a:r>
              <a:t>Low persistence</a:t>
            </a:r>
          </a:p>
        </p:txBody>
      </p:sp>
      <p:sp>
        <p:nvSpPr>
          <p:cNvPr id="61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609600" marR="0" indent="-60960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Pct val="123000"/>
          <a:buFontTx/>
          <a:buChar char="•"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normAutofit/>
      </a:bodyPr>
      <a:lstStyle>
        <a:defPPr marL="609600" marR="0" indent="-60960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Pct val="123000"/>
          <a:buFontTx/>
          <a:buChar char="•"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1315</Words>
  <Application>Microsoft Macintosh PowerPoint</Application>
  <PresentationFormat>Personalizar</PresentationFormat>
  <Paragraphs>197</Paragraphs>
  <Slides>36</Slides>
  <Notes>8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Cambria Math</vt:lpstr>
      <vt:lpstr>Courier New</vt:lpstr>
      <vt:lpstr>Helvetica Light</vt:lpstr>
      <vt:lpstr>Helvetica Neue</vt:lpstr>
      <vt:lpstr>Helvetica Neue Medium</vt:lpstr>
      <vt:lpstr>Roboto</vt:lpstr>
      <vt:lpstr>30_BasicColor</vt:lpstr>
      <vt:lpstr>Planilha</vt:lpstr>
      <vt:lpstr>Workshop: Response Bias in Self-Report Measurements  Acquiescence</vt:lpstr>
      <vt:lpstr>What is acquiescence ?  What is it role on the validity of the assessments?  Whay e do need positive vs negative item poles  </vt:lpstr>
      <vt:lpstr>Apresentação do PowerPoint</vt:lpstr>
      <vt:lpstr>Apresentação do PowerPoint</vt:lpstr>
      <vt:lpstr>Apresentação do PowerPoint</vt:lpstr>
      <vt:lpstr>Apresentação do PowerPoint</vt:lpstr>
      <vt:lpstr>What is acquiescence?</vt:lpstr>
      <vt:lpstr>Apresentação do PowerPoint</vt:lpstr>
      <vt:lpstr>Inconsistent agreement responses</vt:lpstr>
      <vt:lpstr>Inconsistent agreement responses</vt:lpstr>
      <vt:lpstr>Inconsistent agreement responses</vt:lpstr>
      <vt:lpstr>Inconsistency vs achievement</vt:lpstr>
      <vt:lpstr>Inconsistency vs achievement</vt:lpstr>
      <vt:lpstr>Note …</vt:lpstr>
      <vt:lpstr>Apresentação do PowerPoint</vt:lpstr>
      <vt:lpstr>The truth is ..</vt:lpstr>
      <vt:lpstr>Apresentação do PowerPoint</vt:lpstr>
      <vt:lpstr>Correcting for acquiescence (removing acquiescence variance from item and scale scores). </vt:lpstr>
      <vt:lpstr>Apresentação do PowerPoint</vt:lpstr>
      <vt:lpstr>Apresentação do PowerPoint</vt:lpstr>
      <vt:lpstr>Apresentação do PowerPoint</vt:lpstr>
      <vt:lpstr>Apresentação do PowerPoint</vt:lpstr>
      <vt:lpstr>Summary of the classical perspective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Acquiescece as a Diferential Person Functioning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Balanced scales: have a noise canceling mechanism built in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and assessing social and emotional learning in schools.</dc:title>
  <cp:lastModifiedBy>Ricardo Primi</cp:lastModifiedBy>
  <cp:revision>17</cp:revision>
  <dcterms:modified xsi:type="dcterms:W3CDTF">2024-06-27T20:39:09Z</dcterms:modified>
</cp:coreProperties>
</file>